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  <p:sldMasterId id="2147483689" r:id="rId3"/>
    <p:sldMasterId id="2147483701" r:id="rId4"/>
    <p:sldMasterId id="2147483713" r:id="rId5"/>
    <p:sldMasterId id="2147483726" r:id="rId6"/>
  </p:sldMasterIdLst>
  <p:notesMasterIdLst>
    <p:notesMasterId r:id="rId22"/>
  </p:notesMasterIdLst>
  <p:sldIdLst>
    <p:sldId id="2190" r:id="rId7"/>
    <p:sldId id="2146448079" r:id="rId8"/>
    <p:sldId id="2187" r:id="rId9"/>
    <p:sldId id="463" r:id="rId10"/>
    <p:sldId id="2146448080" r:id="rId11"/>
    <p:sldId id="2146448030" r:id="rId12"/>
    <p:sldId id="963" r:id="rId13"/>
    <p:sldId id="2146448077" r:id="rId14"/>
    <p:sldId id="2146448053" r:id="rId15"/>
    <p:sldId id="257" r:id="rId16"/>
    <p:sldId id="260" r:id="rId17"/>
    <p:sldId id="459" r:id="rId18"/>
    <p:sldId id="2146448106" r:id="rId19"/>
    <p:sldId id="506" r:id="rId20"/>
    <p:sldId id="21464480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681"/>
  </p:normalViewPr>
  <p:slideViewPr>
    <p:cSldViewPr snapToGrid="0">
      <p:cViewPr varScale="1">
        <p:scale>
          <a:sx n="210" d="100"/>
          <a:sy n="210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79E4F-22B9-DC4C-AF8F-CD2CE50B31EA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42CCF-64F6-4D4A-8CF6-3608D005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8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B6A86-36FB-9249-9827-C38ADE1765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76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1DB680-A1A5-42D0-8AFF-18FC3BFA78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88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0F424-A93C-4920-90A7-D04B28F902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302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>
          <a:extLst>
            <a:ext uri="{FF2B5EF4-FFF2-40B4-BE49-F238E27FC236}">
              <a16:creationId xmlns:a16="http://schemas.microsoft.com/office/drawing/2014/main" id="{32BE7D43-A3B4-AAAE-814F-C2646A6EA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>
            <a:extLst>
              <a:ext uri="{FF2B5EF4-FFF2-40B4-BE49-F238E27FC236}">
                <a16:creationId xmlns:a16="http://schemas.microsoft.com/office/drawing/2014/main" id="{A5CD4F3C-1495-BAB3-0225-0BB7056811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8815" y="5741365"/>
            <a:ext cx="4150516" cy="5439188"/>
          </a:xfrm>
          <a:prstGeom prst="rect">
            <a:avLst/>
          </a:prstGeom>
        </p:spPr>
        <p:txBody>
          <a:bodyPr spcFirstLastPara="1" wrap="square" lIns="91412" tIns="91412" rIns="91412" bIns="91412" anchor="t" anchorCtr="0">
            <a:noAutofit/>
          </a:bodyPr>
          <a:lstStyle/>
          <a:p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High-resolution printing method </a:t>
            </a:r>
            <a:r>
              <a:rPr lang="en-US" sz="400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∼ 1</a:t>
            </a:r>
            <a:r>
              <a:rPr lang="en-US" sz="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µm to nano printing.</a:t>
            </a:r>
          </a:p>
          <a:p>
            <a:pPr marL="0" indent="0">
              <a:buFontTx/>
              <a:buNone/>
            </a:pPr>
            <a:r>
              <a:rPr lang="en-US" sz="6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Ink: high-mass loading, small particle size and high viscosity.</a:t>
            </a:r>
          </a:p>
          <a:p>
            <a:pPr marL="0" indent="0">
              <a:buFontTx/>
              <a:buNone/>
            </a:pPr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Developing high-temperature and embedded electronics, especially in aerospace applications.</a:t>
            </a:r>
          </a:p>
          <a:p>
            <a:pPr marL="0" indent="0">
              <a:buFontTx/>
              <a:buNone/>
            </a:pPr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Using XTPL technology could drive advancements in microelectronics industry. </a:t>
            </a:r>
            <a:endParaRPr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Google Shape;61;p1:notes">
            <a:extLst>
              <a:ext uri="{FF2B5EF4-FFF2-40B4-BE49-F238E27FC236}">
                <a16:creationId xmlns:a16="http://schemas.microsoft.com/office/drawing/2014/main" id="{7020D37E-93BC-28C3-27A7-C3AA296C2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431925" y="906463"/>
            <a:ext cx="8054975" cy="4532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004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0F424-A93C-4920-90A7-D04B28F902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53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0F424-A93C-4920-90A7-D04B28F902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20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0F424-A93C-4920-90A7-D04B28F902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194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0DBD-A8CE-48C3-8507-DAFB868E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2ED97-484C-4C53-98FE-0B112192F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C3788-BC65-497E-B860-774492A58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F8D4C-2F7B-4CD6-8F1A-91D59406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B2DF0-C3F0-4C7F-A4F9-96D83F21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20BD0-A20B-904B-8727-F5A63C068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5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9369-169E-45DC-BFAA-5C907EA9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5B84C-593C-4FB2-8101-11C57E1E7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02B5-D966-45FB-AAF8-21FFAD08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FDCB1-E464-43F1-AC35-C2C4AF5B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D2FA-38D2-45C1-A8AA-0DACEB42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6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9D4BE-3187-4E19-BE59-CA7BAE40E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8140E-8C43-49EE-AAC9-9E086FF59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CFE8-C64F-4DED-A8D8-C60EA399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EC338-4FA7-4791-B7DA-403B7069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2040-87F2-4BFE-BABF-FF1AD3A8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21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104B-4252-4A8B-8D4B-CB647B42A4F1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6880-D4AA-4C64-A529-3058D603C6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02596F-DC7E-E04F-9B3E-042576BB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08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762000"/>
            <a:ext cx="11988800" cy="5562600"/>
          </a:xfrm>
        </p:spPr>
        <p:txBody>
          <a:bodyPr/>
          <a:lstStyle>
            <a:lvl1pPr>
              <a:defRPr spc="0" baseline="0">
                <a:uFillTx/>
              </a:defRPr>
            </a:lvl1pPr>
            <a:lvl2pPr>
              <a:defRPr spc="0" baseline="0">
                <a:uFillTx/>
              </a:defRPr>
            </a:lvl2pPr>
            <a:lvl3pPr>
              <a:defRPr spc="0" baseline="0">
                <a:uFillTx/>
              </a:defRPr>
            </a:lvl3pPr>
            <a:lvl4pPr>
              <a:defRPr spc="0" baseline="0">
                <a:uFillTx/>
              </a:defRPr>
            </a:lvl4pPr>
            <a:lvl5pPr>
              <a:defRPr spc="0" baseline="0"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6400800"/>
            <a:ext cx="12192000" cy="457200"/>
          </a:xfrm>
          <a:solidFill>
            <a:schemeClr val="bg1">
              <a:lumMod val="85000"/>
            </a:schemeClr>
          </a:solidFill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rgbClr val="C00000"/>
                </a:solidFill>
                <a:uFillTx/>
              </a:defRPr>
            </a:lvl1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EAEAEA"/>
          </a:solidFill>
        </p:spPr>
        <p:txBody>
          <a:bodyPr>
            <a:noAutofit/>
          </a:bodyPr>
          <a:lstStyle>
            <a:lvl1pPr>
              <a:defRPr sz="36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35992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5BE7-EF98-49BB-9569-6EF2F63E2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A341-692E-4C32-A199-DDDC7B8AB5E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2F486E"/>
                </a:solidFill>
              </a:defRPr>
            </a:lvl1pPr>
            <a:lvl2pPr>
              <a:defRPr>
                <a:solidFill>
                  <a:srgbClr val="2F486E"/>
                </a:solidFill>
              </a:defRPr>
            </a:lvl2pPr>
            <a:lvl3pPr>
              <a:defRPr>
                <a:solidFill>
                  <a:srgbClr val="2F486E"/>
                </a:solidFill>
              </a:defRPr>
            </a:lvl3pPr>
            <a:lvl4pPr>
              <a:defRPr>
                <a:solidFill>
                  <a:srgbClr val="2F486E"/>
                </a:solidFill>
              </a:defRPr>
            </a:lvl4pPr>
            <a:lvl5pPr>
              <a:defRPr>
                <a:solidFill>
                  <a:srgbClr val="2F486E"/>
                </a:solidFill>
              </a:defRPr>
            </a:lvl5pPr>
          </a:lstStyle>
          <a:p>
            <a:pPr lvl="0"/>
            <a:r>
              <a:rPr lang="en-US" dirty="0"/>
              <a:t>Slide Content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8FBA-C55D-4716-BAC7-4CC5ED9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C8F7-B9C9-4A6D-B783-DEA6E6070D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1506B7-C3E5-4B64-95B0-19BF87DE02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834" y="6279687"/>
            <a:ext cx="1186903" cy="57831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Your Company Logo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D0D6E7E-7938-4478-8A8E-941E054F9E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959427" y="6519635"/>
            <a:ext cx="893499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2021 IEEE 71st Electronic Components and Technology Conference  │  Virtual │  June 1 – July 4, 2021</a:t>
            </a:r>
          </a:p>
        </p:txBody>
      </p:sp>
    </p:spTree>
    <p:extLst>
      <p:ext uri="{BB962C8B-B14F-4D97-AF65-F5344CB8AC3E}">
        <p14:creationId xmlns:p14="http://schemas.microsoft.com/office/powerpoint/2010/main" val="43974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0DBD-A8CE-48C3-8507-DAFB868E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2ED97-484C-4C53-98FE-0B112192F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C3788-BC65-497E-B860-774492A58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F8D4C-2F7B-4CD6-8F1A-91D59406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B2DF0-C3F0-4C7F-A4F9-96D83F21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20BD0-A20B-904B-8727-F5A63C068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14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6C2C-D146-46DE-A8DA-163A2EC1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902C-8F85-49B1-9DFE-A0B23F0C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5A872-C2CC-4451-A156-CD07B325F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CB8E7-4350-438B-A180-378B125B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CD77-A17A-46C7-9D5E-94A0934E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26AC4-DFC9-B541-ADF2-991C021B8B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95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870D-C1C5-44B8-91C3-D0F4FC8F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8685-FCE8-4C03-8EA1-FD2CED7D2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A8FBD-8645-4889-9E86-B7670A89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CF7D-CEEF-4991-9123-45CEC6F3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A62B-8CA7-4DA2-BA8B-26A8DB56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46247-3C36-4843-9B72-397D79081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84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E911-4B8C-4C33-B55E-19F5C40E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E13-1023-4894-A5A9-DA6E5477D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8FD5-EBA3-45A0-9C65-551DC3291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AB01-B5D7-495A-A48A-32D5DD83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741B3-6FF8-496D-8A1F-0271CC87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AC25F-8F59-45AD-95EB-D39FF1A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B23F89-D716-ED40-BF2D-0DE69539D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12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F9F4-714C-4F42-A76B-FD3E5583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6F7BB-B040-4413-857A-A9D81661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28109-1C0E-4B76-8C58-C8A68D3E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FE963-4BBE-48AA-B786-E3426A04A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CC2F9-B89F-43A3-B426-0F4B391FA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EED285-9C22-4D97-847F-71F0B57B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71E59-4B30-46B8-9BDE-1BF406AB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E809B-DC81-408C-A85F-6BF58ABF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15A3D-C843-834D-BB62-F12BF70E8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9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6C2C-D146-46DE-A8DA-163A2EC1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902C-8F85-49B1-9DFE-A0B23F0C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5A872-C2CC-4451-A156-CD07B325F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CB8E7-4350-438B-A180-378B125B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CD77-A17A-46C7-9D5E-94A0934E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26AC4-DFC9-B541-ADF2-991C021B8B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15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8335-2883-483A-83C0-4A87CC6A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38F52-4327-47C1-8CF8-C5673E32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AB4A7-0B14-4693-AFF9-8E0775B4D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DB29A-1CC2-441E-9072-06ED8107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E8C3-79F2-A944-AF53-133CA61B7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1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74543-D3E3-42A7-ADD0-BFF1B769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806B-AD7F-41A1-884A-7C04FCB3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1FBAA-7794-48B0-9532-BE3EB44B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C5111-8576-FF49-8EA5-2562E1F7C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41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225F-7C98-4B1C-BAAB-E7841D3C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384D0-F2EB-49E5-996D-807E00F16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0C121-D360-4C04-8129-7F1E47267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4024D-1B10-40EC-B2F7-9B1462EE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ED7F-18D6-433D-99C0-CE680A3C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7B1E2-F0C7-4B90-BBE4-15745376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67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420A-0D40-4A7C-B22C-EA58BCE1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D91D6-0A33-468C-9C44-6D67C0DCF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A0E4C-BA68-4676-AB7D-5CEFAD5BD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DE9BA-3AA6-4E5B-AD81-B3A11D1F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195CC-7865-43CF-8C1B-540673A9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3625A-5433-4385-BA7E-9FDB3841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51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9369-169E-45DC-BFAA-5C907EA9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5B84C-593C-4FB2-8101-11C57E1E7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02B5-D966-45FB-AAF8-21FFAD08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FDCB1-E464-43F1-AC35-C2C4AF5B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D2FA-38D2-45C1-A8AA-0DACEB42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4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9D4BE-3187-4E19-BE59-CA7BAE40E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8140E-8C43-49EE-AAC9-9E086FF59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CFE8-C64F-4DED-A8D8-C60EA399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EC338-4FA7-4791-B7DA-403B7069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2040-87F2-4BFE-BABF-FF1AD3A8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698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762000"/>
            <a:ext cx="11988800" cy="5562600"/>
          </a:xfrm>
        </p:spPr>
        <p:txBody>
          <a:bodyPr/>
          <a:lstStyle>
            <a:lvl1pPr>
              <a:defRPr spc="0" baseline="0">
                <a:uFillTx/>
              </a:defRPr>
            </a:lvl1pPr>
            <a:lvl2pPr>
              <a:defRPr spc="0" baseline="0">
                <a:uFillTx/>
              </a:defRPr>
            </a:lvl2pPr>
            <a:lvl3pPr>
              <a:defRPr spc="0" baseline="0">
                <a:uFillTx/>
              </a:defRPr>
            </a:lvl3pPr>
            <a:lvl4pPr>
              <a:defRPr spc="0" baseline="0">
                <a:uFillTx/>
              </a:defRPr>
            </a:lvl4pPr>
            <a:lvl5pPr>
              <a:defRPr spc="0" baseline="0"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6400800"/>
            <a:ext cx="12192000" cy="457200"/>
          </a:xfrm>
          <a:solidFill>
            <a:schemeClr val="bg1">
              <a:lumMod val="85000"/>
            </a:schemeClr>
          </a:solidFill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rgbClr val="C00000"/>
                </a:solidFill>
                <a:uFillTx/>
              </a:defRPr>
            </a:lvl1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EAEAEA"/>
          </a:solidFill>
        </p:spPr>
        <p:txBody>
          <a:bodyPr>
            <a:noAutofit/>
          </a:bodyPr>
          <a:lstStyle>
            <a:lvl1pPr>
              <a:defRPr sz="36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52961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fld id="{9E6C5D29-0265-D140-818A-12217818134D}" type="datetime1">
              <a:rPr lang="en-US" smtClean="0"/>
              <a:t>4/24/25</a:t>
            </a:fld>
            <a:endParaRPr lang="en-US"/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314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2C65-80EF-6F09-577D-512CF8E64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0866F-C70A-59AC-4AD5-987129542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49768-F4B7-267E-42A6-F7127DE0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967D2-5F38-C373-CB60-8AA7D918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91061-B042-9F04-25ED-7372363B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336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885C-EA3A-93E5-522D-9E2E2A2F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7088-8F61-289A-86B9-2F175062D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CE67B-9BE8-BF27-D400-BE4112A3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030C9-025D-4AFD-8C40-1611B01D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D83FF-BE26-087E-720A-28DC6C40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3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870D-C1C5-44B8-91C3-D0F4FC8F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8685-FCE8-4C03-8EA1-FD2CED7D2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A8FBD-8645-4889-9E86-B7670A89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CF7D-CEEF-4991-9123-45CEC6F3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A62B-8CA7-4DA2-BA8B-26A8DB56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46247-3C36-4843-9B72-397D79081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019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258F-246D-AB17-ADA9-9734B1272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9A953-272B-EEA9-D177-CCD64349F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54576-6459-7839-703C-ABF7B605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571E5-865E-550B-7F12-38AD3FBD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4F6B1-38A9-2C5A-C4E7-7F0EA745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21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7551-11D9-56E9-8183-99C7D08B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713A0-59B8-EA08-4FF4-9D3C39E7F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75071-0B16-79BA-4520-24AF21F17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63E0C-6B11-DC18-2DC3-816AD13C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1BB8F-FD9D-D1FC-48C7-D6744246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6C80B-5B1C-F321-9631-FD113DFE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06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C48B-C2C0-925B-7399-C8457CC1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29138-E4A8-89BA-0CA7-8A0618892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80F12-D0AC-6E04-F1C2-5067169B2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49948-94ED-6200-775D-51B59A4D5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9BBD2-FE05-8522-C661-6D1F38AF2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A2261-EE9C-1105-2BDF-7AAD3762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96E644-07C5-0112-AAC1-88F786B1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CDED6-63F5-E059-7634-172A6B62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6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123E-B8CA-0E99-9038-44439E20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7E6A2-D660-5668-84BD-D1A3C06D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022BF-5146-CBF9-0318-2BAA913C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4E07B-DE86-3A16-D5CD-77F15903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55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1C5E4-38F4-0557-CF95-96AB8B68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07C18-AC1F-BF09-6B6A-51ADC64B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E7994-E3C3-EA21-675D-7EF91DA4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189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6EE0-5503-36EC-1804-3EB6D6E74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4D81-2E80-1F34-1774-4DD25390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31541-9751-27E6-CF53-3A7C506B9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7ED7E-5AF0-C5DF-4885-59A03933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5FBF2-92B0-E0E6-7D1F-14888D8F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3127E-13F0-EBC9-E259-D25CEE83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998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6092-3678-D942-5D2E-81B52CB1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40312-75B9-998A-C03D-1CF635A74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5D2E1-2280-EAFF-F01C-DC3415EBF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20EC3-ECC6-9385-5DB4-7AF83742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ECF60-1529-9304-782E-0BB3133B1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512EB-FB36-5C0B-8E80-AEF73B15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078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2C2A-AF93-279C-D4D3-E220709C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C69D7-C4C6-A4B1-EA72-0BD939FE6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D39D8-C623-3B3E-9C55-EE3642C9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2DEDA-2709-0BD6-C950-A462D3E1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676F-01D5-AF86-F1B3-2AA065282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790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EEEB0B-0BD3-0F23-6A13-04A313100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4B7F6-AEAB-54A3-D3D1-1E2847CF7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DA0EF-FEFF-232E-F3AD-F0F71FE4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3544E-19D9-9B60-D8C9-C51C7824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D8E5F-BE73-C9D8-E0F1-71E8F796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209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8C0A2F3-22E6-437B-851E-4034E3563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9BD8D80-21CA-4D2B-A954-FDE96416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92086" y="6438270"/>
            <a:ext cx="20465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31CE4E-45C7-4822-A632-E6736409152C}" type="datetime1">
              <a:rPr lang="en-US" smtClean="0"/>
              <a:t>4/24/25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03C179D-8594-4610-BCC5-9FF4301A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795" y="2090177"/>
            <a:ext cx="7718410" cy="662782"/>
          </a:xfrm>
        </p:spPr>
        <p:txBody>
          <a:bodyPr>
            <a:noAutofit/>
          </a:bodyPr>
          <a:lstStyle>
            <a:lvl1pPr algn="ctr"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955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E911-4B8C-4C33-B55E-19F5C40E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E13-1023-4894-A5A9-DA6E5477D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8FD5-EBA3-45A0-9C65-551DC3291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AB01-B5D7-495A-A48A-32D5DD83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741B3-6FF8-496D-8A1F-0271CC87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AC25F-8F59-45AD-95EB-D39FF1A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B23F89-D716-ED40-BF2D-0DE69539D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50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5339-1F32-48F5-9740-E79A69C6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72FB7-3951-4AD3-AB3F-E5BDE314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623" y="960094"/>
            <a:ext cx="10783177" cy="5146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5961-5E0D-4B31-BFB9-9F305EDC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72743" y="6438269"/>
            <a:ext cx="2046514" cy="365125"/>
          </a:xfrm>
          <a:prstGeom prst="rect">
            <a:avLst/>
          </a:prstGeom>
        </p:spPr>
        <p:txBody>
          <a:bodyPr/>
          <a:lstStyle>
            <a:lvl1pPr algn="ctr">
              <a:defRPr lang="en-US" sz="1200" b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4C989B-A174-44B5-AD3A-814369AEAA1A}" type="datetime1">
              <a:rPr lang="en-US" smtClean="0"/>
              <a:pPr/>
              <a:t>4/24/25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337EF-644F-425D-8DA6-1CFE133F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778" y="64382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23CB62-55C7-4EC2-BE86-4D262727090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0AA2D6-FBC9-4368-A5BC-2D5C1EEA4E59}"/>
              </a:ext>
            </a:extLst>
          </p:cNvPr>
          <p:cNvCxnSpPr>
            <a:cxnSpLocks/>
          </p:cNvCxnSpPr>
          <p:nvPr userDrawn="1"/>
        </p:nvCxnSpPr>
        <p:spPr>
          <a:xfrm>
            <a:off x="570623" y="854363"/>
            <a:ext cx="10783177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454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B4AA-7FC9-412E-9DBB-F1D3B56A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9CA7A-903C-4F2A-92A2-0770A993B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12DEE-5539-4CAA-A098-0A94F663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92086" y="6438270"/>
            <a:ext cx="2046514" cy="365125"/>
          </a:xfrm>
          <a:prstGeom prst="rect">
            <a:avLst/>
          </a:prstGeom>
        </p:spPr>
        <p:txBody>
          <a:bodyPr/>
          <a:lstStyle/>
          <a:p>
            <a:fld id="{3B72EB8E-B779-4849-989E-0DEE9AA9372A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6F2FA-B061-4614-A4E0-38C1F1CB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1064" y="6438269"/>
            <a:ext cx="3611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3A05D-6209-454C-9336-AD43667B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778" y="6438269"/>
            <a:ext cx="2743200" cy="365125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05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632B-AE4D-4F5F-8EA4-FC9EE79F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17A18-0FFD-4C76-91DE-69DF7F6BB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244BB-7B03-4A21-A249-357FDC0A3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8FE24-C0BD-491B-8D86-01F0E4F4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92086" y="6438270"/>
            <a:ext cx="2046514" cy="365125"/>
          </a:xfrm>
          <a:prstGeom prst="rect">
            <a:avLst/>
          </a:prstGeom>
        </p:spPr>
        <p:txBody>
          <a:bodyPr/>
          <a:lstStyle/>
          <a:p>
            <a:fld id="{980024C4-357A-4683-941F-BD97C4A32B08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0F2D9-D34F-47AA-9707-DD66B134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1064" y="6438269"/>
            <a:ext cx="3611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6DE12-E0C7-47F2-AB31-00686BFEC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778" y="6438269"/>
            <a:ext cx="2743200" cy="365125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240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D306-C082-4C48-BC35-2D6CEE8C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A51B5-1600-401E-8A2A-C0240A79F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07B06-B93E-4078-A720-ECE83F31C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B8924-61F2-4CD9-90B8-60753564F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EB98C-DAF4-4C7B-9AC0-CA10DC45F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85B8F-C814-4DC3-80DF-0CED42D7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92086" y="6438270"/>
            <a:ext cx="2046514" cy="365125"/>
          </a:xfrm>
          <a:prstGeom prst="rect">
            <a:avLst/>
          </a:prstGeom>
        </p:spPr>
        <p:txBody>
          <a:bodyPr/>
          <a:lstStyle/>
          <a:p>
            <a:fld id="{8E060C8E-A756-4D59-9067-B68B11027666}" type="datetime1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6CB3D-1A18-4DCA-A63E-E81FAC82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1064" y="6438269"/>
            <a:ext cx="3611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102F05-5973-4F39-940C-347EAC9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778" y="6438269"/>
            <a:ext cx="2743200" cy="365125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627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7830-7A7B-4A03-8721-C79B5278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F956B-8DEC-45B0-B4DE-3582F0B9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92086" y="6438270"/>
            <a:ext cx="2046514" cy="365125"/>
          </a:xfrm>
          <a:prstGeom prst="rect">
            <a:avLst/>
          </a:prstGeom>
        </p:spPr>
        <p:txBody>
          <a:bodyPr/>
          <a:lstStyle/>
          <a:p>
            <a:fld id="{1A8C22D2-3593-4B7F-9BB9-F711B96A5FF4}" type="datetime1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409DE-B70E-44E5-80F8-4551B2E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1064" y="6438269"/>
            <a:ext cx="3611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482C5-1893-48C7-97BD-A4527092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778" y="6438269"/>
            <a:ext cx="2743200" cy="365125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656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6E8FD-5AA2-48BF-BD10-7D5FF02F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92086" y="6438270"/>
            <a:ext cx="2046514" cy="365125"/>
          </a:xfrm>
          <a:prstGeom prst="rect">
            <a:avLst/>
          </a:prstGeom>
        </p:spPr>
        <p:txBody>
          <a:bodyPr/>
          <a:lstStyle/>
          <a:p>
            <a:fld id="{C4192202-B4EE-407A-8C72-FD206240F373}" type="datetime1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A5F3B-7782-4314-93D8-990D42B8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1064" y="6438269"/>
            <a:ext cx="3611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49098-AA19-4D70-9F80-6F84378A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778" y="6438269"/>
            <a:ext cx="2743200" cy="365125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694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FC73-BEC7-43DF-994D-B8699769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A5C72-35B8-4ADD-B4CF-FC5C55930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97C6F-B99D-4137-A1E4-2A9515AEF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0BF85-4B37-481E-8E8F-C71A31A17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92086" y="6438270"/>
            <a:ext cx="2046514" cy="365125"/>
          </a:xfrm>
          <a:prstGeom prst="rect">
            <a:avLst/>
          </a:prstGeom>
        </p:spPr>
        <p:txBody>
          <a:bodyPr/>
          <a:lstStyle/>
          <a:p>
            <a:fld id="{2C636760-C118-48DA-870F-C158B02B41AB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CE21E-2AB1-4831-93C1-4CF57EFE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1064" y="6438269"/>
            <a:ext cx="3611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78DB4-EC13-4F72-89E7-502BFC90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778" y="6438269"/>
            <a:ext cx="2743200" cy="365125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003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A54B-161C-4A31-874B-B7A4FBE1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F9002A-C0A6-47FE-A709-640C95B7E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24E7D-2DF2-4D80-8255-32E0C8818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AECCD-1FE4-44F6-B303-6746A335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92086" y="6438270"/>
            <a:ext cx="2046514" cy="365125"/>
          </a:xfrm>
          <a:prstGeom prst="rect">
            <a:avLst/>
          </a:prstGeom>
        </p:spPr>
        <p:txBody>
          <a:bodyPr/>
          <a:lstStyle/>
          <a:p>
            <a:fld id="{E4BA8050-C2C1-4740-B5EE-5FBF106DE664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9B650-AB3B-4B7A-8E23-53543870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1064" y="6438269"/>
            <a:ext cx="3611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BE054-7877-4C10-93E6-F5530483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778" y="6438269"/>
            <a:ext cx="2743200" cy="365125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946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F8DE-91F9-42EE-8569-0DED197C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50B63-CABD-4F49-990D-750513AC9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8E700-2352-4473-90C4-1E82CD0D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92086" y="6438270"/>
            <a:ext cx="2046514" cy="365125"/>
          </a:xfrm>
          <a:prstGeom prst="rect">
            <a:avLst/>
          </a:prstGeom>
        </p:spPr>
        <p:txBody>
          <a:bodyPr/>
          <a:lstStyle/>
          <a:p>
            <a:fld id="{BB3ECF7A-7743-4E5B-B8EF-C3518214964D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0ABA4-02F7-4A07-9BEA-46808C7E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1064" y="6438269"/>
            <a:ext cx="3611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F8137-CAC3-4787-AD79-B8C46CF5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778" y="6438269"/>
            <a:ext cx="2743200" cy="365125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2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8346E-DB09-41C2-B46D-BDCB82CE0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512CD-6A92-4368-99FF-1C85B0770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3ED9-E803-4247-A94E-8F93466C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92086" y="6438270"/>
            <a:ext cx="2046514" cy="365125"/>
          </a:xfrm>
          <a:prstGeom prst="rect">
            <a:avLst/>
          </a:prstGeom>
        </p:spPr>
        <p:txBody>
          <a:bodyPr/>
          <a:lstStyle/>
          <a:p>
            <a:fld id="{5358157D-972D-4DFC-8DCC-9E7296CE4B42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826F0-167B-492F-A004-537C7333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1064" y="6438269"/>
            <a:ext cx="3611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A4EDA-DB63-40A5-BCCF-09FC379C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778" y="6438269"/>
            <a:ext cx="2743200" cy="365125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6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F9F4-714C-4F42-A76B-FD3E5583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6F7BB-B040-4413-857A-A9D81661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28109-1C0E-4B76-8C58-C8A68D3E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FE963-4BBE-48AA-B786-E3426A04A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CC2F9-B89F-43A3-B426-0F4B391FA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EED285-9C22-4D97-847F-71F0B57B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71E59-4B30-46B8-9BDE-1BF406AB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E809B-DC81-408C-A85F-6BF58ABF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15A3D-C843-834D-BB62-F12BF70E8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624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2330-B973-40F6-813C-D88E0497B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74238-55D2-466B-8583-D2260D7A9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1FEFF-51A0-41A0-8F01-E1C5CEEA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760C2-8D31-45C4-9E8C-E5FC0B1A8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3924D-7B51-4AA0-8CB4-A4DCA3FC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52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A234-5C8C-4787-9925-6086243C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76AD-164B-4E5F-B278-977A6F3D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EA413-77BE-4A54-9747-D81B28C1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DCDF2-4287-4B56-9CF7-47E3C48C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7F739-FC51-405F-906D-0121FAAA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975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B28C0-4484-4C3A-88E0-6B100EB3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14241-8DFB-493B-A018-999AD3B4B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3980-D3D1-4D4C-B59C-AB6EF400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E5B21-243A-4BC3-86E6-A07E88A4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ED445-3F38-4250-8206-80CE7EFA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093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0D92-C45D-41AC-AD77-6CA62E66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9AF0-3242-4407-B77C-39EF02ED5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3CC63-F473-450C-96EF-BBB0A1C58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5A9E9-3489-4D84-B07B-F1212C88B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D900-A065-4CC6-A8C8-CA18D544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A49DB-857C-440C-8633-9DC04EB3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445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AA53-6718-4233-BD6E-509A7E1C7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E8C63-8E9D-4E01-BFFE-5361C8861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FA2FA-A583-448E-B85C-C05F9E85C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D55B0-84FD-4DB9-818C-862DC91F7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C1B43-E7F4-4A73-B9C5-C2E53A91A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08534-F983-4F9B-B54D-21A3D3599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CC125-7BAD-4E9C-BEC8-A71447BA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0A82A7-7F39-4DA7-81E5-0A6366EA7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926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B3F1-502C-4124-BD2C-895A8A85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4688C-ABF4-4344-89AF-049D0D25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258F1-4F1A-4F0B-9317-E65B7CE7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ED59F-9C48-4913-BFCF-26751BAE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451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1238C-2C40-4B1E-9F98-0D218874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829F8-D606-4D8A-B35F-96CD4925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21B6F-193B-4871-8483-453B4A81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049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6F0D-86B6-468D-8914-41FBD49D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5121-46FC-45EB-ABB2-8542A500A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53774-7C06-4C8B-A576-68DC3D0CA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0037E-D661-406F-894D-0DCFF274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17B66-8DF3-4BF6-88CB-D98F99CAC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5D007-B1F6-4DB9-BD34-80FC4CAE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579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4307-7034-4465-A449-1661DE11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4C279E-0E0E-4B7E-A497-711694269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2ECFF-9ACE-4936-9415-87396514E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5CAB6-8634-463F-9FA4-5C917D695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C01B7-170D-4444-9224-D25CFE6C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33980-33EA-48C4-9BAC-782366BB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988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47F1-F5BC-41E7-BA24-048EB4D1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D7B5C-05D6-4DE9-A11B-49A83C786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2C8F4-A546-4E60-81BF-E52953FDC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2F0E-4D85-4824-B2FE-BF832995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4282C-FC16-4516-8AE9-1094E255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2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8335-2883-483A-83C0-4A87CC6A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38F52-4327-47C1-8CF8-C5673E32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AB4A7-0B14-4693-AFF9-8E0775B4D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DB29A-1CC2-441E-9072-06ED8107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E8C3-79F2-A944-AF53-133CA61B7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35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F6404-F332-4097-9FCE-0F0C11FDD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9DDE6-4055-4055-8FC3-A12F1FC21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32A46-4E16-4B6E-A6C2-95319EF7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76899-C807-4E69-8AD1-CCC6EDB4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16F5-CF8B-4A81-8ACB-64731FF4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861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FEC4E-E1C0-1AE5-6392-FBC546EE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89065"/>
            <a:ext cx="533400" cy="3651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11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7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286"/>
            </a:lvl1pPr>
            <a:lvl2pPr marL="435437" indent="0" algn="ctr">
              <a:buNone/>
              <a:defRPr sz="1905"/>
            </a:lvl2pPr>
            <a:lvl3pPr marL="870875" indent="0" algn="ctr">
              <a:buNone/>
              <a:defRPr sz="1714"/>
            </a:lvl3pPr>
            <a:lvl4pPr marL="1306312" indent="0" algn="ctr">
              <a:buNone/>
              <a:defRPr sz="1524"/>
            </a:lvl4pPr>
            <a:lvl5pPr marL="1741749" indent="0" algn="ctr">
              <a:buNone/>
              <a:defRPr sz="1524"/>
            </a:lvl5pPr>
            <a:lvl6pPr marL="2177186" indent="0" algn="ctr">
              <a:buNone/>
              <a:defRPr sz="1524"/>
            </a:lvl6pPr>
            <a:lvl7pPr marL="2612624" indent="0" algn="ctr">
              <a:buNone/>
              <a:defRPr sz="1524"/>
            </a:lvl7pPr>
            <a:lvl8pPr marL="3048061" indent="0" algn="ctr">
              <a:buNone/>
              <a:defRPr sz="1524"/>
            </a:lvl8pPr>
            <a:lvl9pPr marL="3483498" indent="0" algn="ctr">
              <a:buNone/>
              <a:defRPr sz="15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73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828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7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286">
                <a:solidFill>
                  <a:schemeClr val="tx1">
                    <a:tint val="75000"/>
                  </a:schemeClr>
                </a:solidFill>
              </a:defRPr>
            </a:lvl1pPr>
            <a:lvl2pPr marL="435437" indent="0">
              <a:buNone/>
              <a:defRPr sz="1905">
                <a:solidFill>
                  <a:schemeClr val="tx1">
                    <a:tint val="75000"/>
                  </a:schemeClr>
                </a:solidFill>
              </a:defRPr>
            </a:lvl2pPr>
            <a:lvl3pPr marL="870875" indent="0">
              <a:buNone/>
              <a:defRPr sz="1714">
                <a:solidFill>
                  <a:schemeClr val="tx1">
                    <a:tint val="75000"/>
                  </a:schemeClr>
                </a:solidFill>
              </a:defRPr>
            </a:lvl3pPr>
            <a:lvl4pPr marL="1306312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4pPr>
            <a:lvl5pPr marL="1741749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5pPr>
            <a:lvl6pPr marL="2177186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6pPr>
            <a:lvl7pPr marL="2612624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7pPr>
            <a:lvl8pPr marL="3048061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8pPr>
            <a:lvl9pPr marL="3483498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73561-7646-474A-BFDB-E64ACFA450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1" y="6041898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430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798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197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709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260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0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048"/>
            </a:lvl1pPr>
            <a:lvl2pPr>
              <a:defRPr sz="2667"/>
            </a:lvl2pPr>
            <a:lvl3pPr>
              <a:defRPr sz="228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24"/>
            </a:lvl1pPr>
            <a:lvl2pPr marL="435437" indent="0">
              <a:buNone/>
              <a:defRPr sz="1333"/>
            </a:lvl2pPr>
            <a:lvl3pPr marL="870875" indent="0">
              <a:buNone/>
              <a:defRPr sz="1143"/>
            </a:lvl3pPr>
            <a:lvl4pPr marL="1306312" indent="0">
              <a:buNone/>
              <a:defRPr sz="952"/>
            </a:lvl4pPr>
            <a:lvl5pPr marL="1741749" indent="0">
              <a:buNone/>
              <a:defRPr sz="952"/>
            </a:lvl5pPr>
            <a:lvl6pPr marL="2177186" indent="0">
              <a:buNone/>
              <a:defRPr sz="952"/>
            </a:lvl6pPr>
            <a:lvl7pPr marL="2612624" indent="0">
              <a:buNone/>
              <a:defRPr sz="952"/>
            </a:lvl7pPr>
            <a:lvl8pPr marL="3048061" indent="0">
              <a:buNone/>
              <a:defRPr sz="952"/>
            </a:lvl8pPr>
            <a:lvl9pPr marL="3483498" indent="0">
              <a:buNone/>
              <a:defRPr sz="95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0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74543-D3E3-42A7-ADD0-BFF1B769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806B-AD7F-41A1-884A-7C04FCB3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1FBAA-7794-48B0-9532-BE3EB44B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C5111-8576-FF49-8EA5-2562E1F7C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99" y="5858606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356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0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048"/>
            </a:lvl1pPr>
            <a:lvl2pPr marL="435437" indent="0">
              <a:buNone/>
              <a:defRPr sz="2667"/>
            </a:lvl2pPr>
            <a:lvl3pPr marL="870875" indent="0">
              <a:buNone/>
              <a:defRPr sz="2286"/>
            </a:lvl3pPr>
            <a:lvl4pPr marL="1306312" indent="0">
              <a:buNone/>
              <a:defRPr sz="1905"/>
            </a:lvl4pPr>
            <a:lvl5pPr marL="1741749" indent="0">
              <a:buNone/>
              <a:defRPr sz="1905"/>
            </a:lvl5pPr>
            <a:lvl6pPr marL="2177186" indent="0">
              <a:buNone/>
              <a:defRPr sz="1905"/>
            </a:lvl6pPr>
            <a:lvl7pPr marL="2612624" indent="0">
              <a:buNone/>
              <a:defRPr sz="1905"/>
            </a:lvl7pPr>
            <a:lvl8pPr marL="3048061" indent="0">
              <a:buNone/>
              <a:defRPr sz="1905"/>
            </a:lvl8pPr>
            <a:lvl9pPr marL="3483498" indent="0">
              <a:buNone/>
              <a:defRPr sz="19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24"/>
            </a:lvl1pPr>
            <a:lvl2pPr marL="435437" indent="0">
              <a:buNone/>
              <a:defRPr sz="1333"/>
            </a:lvl2pPr>
            <a:lvl3pPr marL="870875" indent="0">
              <a:buNone/>
              <a:defRPr sz="1143"/>
            </a:lvl3pPr>
            <a:lvl4pPr marL="1306312" indent="0">
              <a:buNone/>
              <a:defRPr sz="952"/>
            </a:lvl4pPr>
            <a:lvl5pPr marL="1741749" indent="0">
              <a:buNone/>
              <a:defRPr sz="952"/>
            </a:lvl5pPr>
            <a:lvl6pPr marL="2177186" indent="0">
              <a:buNone/>
              <a:defRPr sz="952"/>
            </a:lvl6pPr>
            <a:lvl7pPr marL="2612624" indent="0">
              <a:buNone/>
              <a:defRPr sz="952"/>
            </a:lvl7pPr>
            <a:lvl8pPr marL="3048061" indent="0">
              <a:buNone/>
              <a:defRPr sz="952"/>
            </a:lvl8pPr>
            <a:lvl9pPr marL="3483498" indent="0">
              <a:buNone/>
              <a:defRPr sz="95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91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185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84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24052-854F-4183-B56A-1C4D86AF4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1" y="6041898"/>
            <a:ext cx="1795424" cy="8161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D9877B0-2EEE-4200-BD10-62BCB731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00184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257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6500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5BE7-EF98-49BB-9569-6EF2F63E2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A341-692E-4C32-A199-DDDC7B8AB5E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2F486E"/>
                </a:solidFill>
              </a:defRPr>
            </a:lvl1pPr>
            <a:lvl2pPr>
              <a:defRPr>
                <a:solidFill>
                  <a:srgbClr val="2F486E"/>
                </a:solidFill>
              </a:defRPr>
            </a:lvl2pPr>
            <a:lvl3pPr>
              <a:defRPr>
                <a:solidFill>
                  <a:srgbClr val="2F486E"/>
                </a:solidFill>
              </a:defRPr>
            </a:lvl3pPr>
            <a:lvl4pPr>
              <a:defRPr>
                <a:solidFill>
                  <a:srgbClr val="2F486E"/>
                </a:solidFill>
              </a:defRPr>
            </a:lvl4pPr>
            <a:lvl5pPr>
              <a:defRPr>
                <a:solidFill>
                  <a:srgbClr val="2F486E"/>
                </a:solidFill>
              </a:defRPr>
            </a:lvl5pPr>
          </a:lstStyle>
          <a:p>
            <a:pPr lvl="0"/>
            <a:r>
              <a:rPr lang="en-US" dirty="0"/>
              <a:t>Slide Content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8FBA-C55D-4716-BAC7-4CC5ED9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C8F7-B9C9-4A6D-B783-DEA6E6070D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1506B7-C3E5-4B64-95B0-19BF87DE02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834" y="6279689"/>
            <a:ext cx="1186903" cy="578313"/>
          </a:xfrm>
        </p:spPr>
        <p:txBody>
          <a:bodyPr>
            <a:normAutofit/>
          </a:bodyPr>
          <a:lstStyle>
            <a:lvl1pPr marL="0" indent="0">
              <a:buNone/>
              <a:defRPr sz="1143"/>
            </a:lvl1pPr>
          </a:lstStyle>
          <a:p>
            <a:r>
              <a:rPr lang="en-US" dirty="0"/>
              <a:t>Your Company Logo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D0D6E7E-7938-4478-8A8E-941E054F9E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959427" y="6519637"/>
            <a:ext cx="893499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2023 IEEE 73rd Electronic Components and Technology Conference  │  Orlando, Florida  │  May 30 – June 2, 2023</a:t>
            </a:r>
          </a:p>
        </p:txBody>
      </p:sp>
    </p:spTree>
    <p:extLst>
      <p:ext uri="{BB962C8B-B14F-4D97-AF65-F5344CB8AC3E}">
        <p14:creationId xmlns:p14="http://schemas.microsoft.com/office/powerpoint/2010/main" val="22447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225F-7C98-4B1C-BAAB-E7841D3C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384D0-F2EB-49E5-996D-807E00F16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0C121-D360-4C04-8129-7F1E47267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4024D-1B10-40EC-B2F7-9B1462EE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ED7F-18D6-433D-99C0-CE680A3C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7B1E2-F0C7-4B90-BBE4-15745376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0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420A-0D40-4A7C-B22C-EA58BCE1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D91D6-0A33-468C-9C44-6D67C0DCF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A0E4C-BA68-4676-AB7D-5CEFAD5BD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DE9BA-3AA6-4E5B-AD81-B3A11D1F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195CC-7865-43CF-8C1B-540673A9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3625A-5433-4385-BA7E-9FDB3841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0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DE42B-3FDC-43CA-8CEC-155BE1A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DFDF7-FB3F-436A-9184-A502933C2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639B-903B-4AA6-BC77-B4B993AC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0868-BEF1-432B-8B03-57F4C7748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C306E-0098-4440-A0D3-00AEBEF03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5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DE42B-3FDC-43CA-8CEC-155BE1A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DFDF7-FB3F-436A-9184-A502933C2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639B-903B-4AA6-BC77-B4B993AC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0868-BEF1-432B-8B03-57F4C7748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C306E-0098-4440-A0D3-00AEBEF03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0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B28632-8119-FF30-94C0-C8E0729F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46627-B6C8-6BBE-A300-5D235CFDA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37EA2-8FC5-C80E-973A-297523F4B7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DA0B1A-99C8-8D43-BBB2-E114862E913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D5CE-023F-5E0B-56C1-0A83ACB50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394E0-E5BC-492A-5045-3616EE4C7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7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7CFF7-4934-46D4-90CB-09AB08100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23" y="165213"/>
            <a:ext cx="10783177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CA66B-EDEC-492D-8E2C-08E99933E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623" y="960094"/>
            <a:ext cx="10783177" cy="453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Content Placeholder 4" descr="A green and white sign&#10;&#10;Description automatically generated with low confidence">
            <a:extLst>
              <a:ext uri="{FF2B5EF4-FFF2-40B4-BE49-F238E27FC236}">
                <a16:creationId xmlns:a16="http://schemas.microsoft.com/office/drawing/2014/main" id="{D88E1919-1993-4257-B3F5-F782A8FC42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62" y="6226807"/>
            <a:ext cx="1388624" cy="6311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D400DF-EA2F-4486-9AC2-E686EB416EDD}"/>
              </a:ext>
            </a:extLst>
          </p:cNvPr>
          <p:cNvCxnSpPr>
            <a:cxnSpLocks/>
          </p:cNvCxnSpPr>
          <p:nvPr userDrawn="1"/>
        </p:nvCxnSpPr>
        <p:spPr>
          <a:xfrm>
            <a:off x="1992086" y="6332538"/>
            <a:ext cx="9361714" cy="0"/>
          </a:xfrm>
          <a:prstGeom prst="line">
            <a:avLst/>
          </a:prstGeom>
          <a:ln w="127000">
            <a:gradFill flip="none" rotWithShape="1">
              <a:gsLst>
                <a:gs pos="86000">
                  <a:srgbClr val="83C24D"/>
                </a:gs>
                <a:gs pos="73000">
                  <a:srgbClr val="92D050"/>
                </a:gs>
                <a:gs pos="8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77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17597D-0A60-4921-88B8-10B33919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73DAA-2B62-430F-9206-048BC03D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00E19-2FAF-4256-8716-59839FB49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D6F3D-9E51-4481-8CC5-058BA5AA40B2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C783B-A8BC-4283-899A-9268BC79D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C0014-620B-41A6-8DBE-D584B9AC9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994A5-08E0-4F8A-A1A8-6F7E864E4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1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75999-0471-48F6-8333-6D20EC8E16EF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044BF-674A-DF40-BCF3-08BDFEE948D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1" y="6041898"/>
            <a:ext cx="179542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4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txStyles>
    <p:titleStyle>
      <a:lvl1pPr algn="l" defTabSz="870875" rtl="0" eaLnBrk="1" latinLnBrk="0" hangingPunct="1">
        <a:lnSpc>
          <a:spcPct val="90000"/>
        </a:lnSpc>
        <a:spcBef>
          <a:spcPct val="0"/>
        </a:spcBef>
        <a:buNone/>
        <a:defRPr sz="41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719" indent="-217719" algn="l" defTabSz="870875" rtl="0" eaLnBrk="1" latinLnBrk="0" hangingPunct="1">
        <a:lnSpc>
          <a:spcPct val="90000"/>
        </a:lnSpc>
        <a:spcBef>
          <a:spcPts val="952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53156" indent="-217719" algn="l" defTabSz="870875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2286" kern="1200">
          <a:solidFill>
            <a:schemeClr val="tx1"/>
          </a:solidFill>
          <a:latin typeface="+mn-lt"/>
          <a:ea typeface="+mn-ea"/>
          <a:cs typeface="+mn-cs"/>
        </a:defRPr>
      </a:lvl2pPr>
      <a:lvl3pPr marL="1088593" indent="-217719" algn="l" defTabSz="870875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524030" indent="-217719" algn="l" defTabSz="870875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959468" indent="-217719" algn="l" defTabSz="870875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394905" indent="-217719" algn="l" defTabSz="870875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830342" indent="-217719" algn="l" defTabSz="870875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265780" indent="-217719" algn="l" defTabSz="870875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701217" indent="-217719" algn="l" defTabSz="870875" rtl="0" eaLnBrk="1" latinLnBrk="0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1pPr>
      <a:lvl2pPr marL="435437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2pPr>
      <a:lvl3pPr marL="870875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3pPr>
      <a:lvl4pPr marL="1306312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741749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177186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612624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048061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483498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mailto:mpoliks@binghamton.edu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13" Type="http://schemas.openxmlformats.org/officeDocument/2006/relationships/image" Target="../media/image125.tmp"/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12" Type="http://schemas.openxmlformats.org/officeDocument/2006/relationships/image" Target="../media/image124.tmp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18.tmp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tmp"/><Relationship Id="rId9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25.tmp"/><Relationship Id="rId18" Type="http://schemas.openxmlformats.org/officeDocument/2006/relationships/image" Target="../media/image139.tmp"/><Relationship Id="rId26" Type="http://schemas.openxmlformats.org/officeDocument/2006/relationships/image" Target="../media/image147.jpeg"/><Relationship Id="rId3" Type="http://schemas.openxmlformats.org/officeDocument/2006/relationships/image" Target="../media/image127.tmp"/><Relationship Id="rId21" Type="http://schemas.openxmlformats.org/officeDocument/2006/relationships/image" Target="../media/image142.tmp"/><Relationship Id="rId7" Type="http://schemas.openxmlformats.org/officeDocument/2006/relationships/image" Target="../media/image131.png"/><Relationship Id="rId12" Type="http://schemas.openxmlformats.org/officeDocument/2006/relationships/image" Target="../media/image124.tmp"/><Relationship Id="rId17" Type="http://schemas.openxmlformats.org/officeDocument/2006/relationships/image" Target="../media/image138.tmp"/><Relationship Id="rId25" Type="http://schemas.openxmlformats.org/officeDocument/2006/relationships/image" Target="../media/image146.png"/><Relationship Id="rId2" Type="http://schemas.openxmlformats.org/officeDocument/2006/relationships/image" Target="../media/image126.png"/><Relationship Id="rId16" Type="http://schemas.openxmlformats.org/officeDocument/2006/relationships/image" Target="../media/image119.jpeg"/><Relationship Id="rId20" Type="http://schemas.openxmlformats.org/officeDocument/2006/relationships/image" Target="../media/image141.tmp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30.tmp"/><Relationship Id="rId11" Type="http://schemas.openxmlformats.org/officeDocument/2006/relationships/image" Target="../media/image135.tmp"/><Relationship Id="rId24" Type="http://schemas.openxmlformats.org/officeDocument/2006/relationships/image" Target="../media/image145.tmp"/><Relationship Id="rId5" Type="http://schemas.openxmlformats.org/officeDocument/2006/relationships/image" Target="../media/image129.jpeg"/><Relationship Id="rId15" Type="http://schemas.openxmlformats.org/officeDocument/2006/relationships/image" Target="../media/image137.png"/><Relationship Id="rId23" Type="http://schemas.openxmlformats.org/officeDocument/2006/relationships/image" Target="../media/image144.jpeg"/><Relationship Id="rId10" Type="http://schemas.openxmlformats.org/officeDocument/2006/relationships/image" Target="../media/image134.tmp"/><Relationship Id="rId19" Type="http://schemas.openxmlformats.org/officeDocument/2006/relationships/image" Target="../media/image140.tmp"/><Relationship Id="rId4" Type="http://schemas.openxmlformats.org/officeDocument/2006/relationships/image" Target="../media/image128.tmp"/><Relationship Id="rId9" Type="http://schemas.openxmlformats.org/officeDocument/2006/relationships/image" Target="../media/image133.tmp"/><Relationship Id="rId14" Type="http://schemas.openxmlformats.org/officeDocument/2006/relationships/image" Target="../media/image136.tmp"/><Relationship Id="rId22" Type="http://schemas.openxmlformats.org/officeDocument/2006/relationships/image" Target="../media/image14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jpe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6.jpeg"/><Relationship Id="rId3" Type="http://schemas.openxmlformats.org/officeDocument/2006/relationships/image" Target="../media/image163.png"/><Relationship Id="rId21" Type="http://schemas.openxmlformats.org/officeDocument/2006/relationships/image" Target="../media/image18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24" Type="http://schemas.openxmlformats.org/officeDocument/2006/relationships/image" Target="../media/image184.jpe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28" Type="http://schemas.openxmlformats.org/officeDocument/2006/relationships/image" Target="../media/image188.jpe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Relationship Id="rId27" Type="http://schemas.openxmlformats.org/officeDocument/2006/relationships/image" Target="../media/image18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18" Type="http://schemas.openxmlformats.org/officeDocument/2006/relationships/image" Target="../media/image39.png"/><Relationship Id="rId3" Type="http://schemas.openxmlformats.org/officeDocument/2006/relationships/image" Target="../media/image24.jpeg"/><Relationship Id="rId21" Type="http://schemas.openxmlformats.org/officeDocument/2006/relationships/image" Target="../media/image42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8.png"/><Relationship Id="rId2" Type="http://schemas.openxmlformats.org/officeDocument/2006/relationships/image" Target="../media/image23.jpeg"/><Relationship Id="rId16" Type="http://schemas.openxmlformats.org/officeDocument/2006/relationships/image" Target="../media/image37.jpe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emf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5" Type="http://schemas.openxmlformats.org/officeDocument/2006/relationships/image" Target="../media/image36.jpe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emf"/><Relationship Id="rId9" Type="http://schemas.openxmlformats.org/officeDocument/2006/relationships/image" Target="../media/image30.png"/><Relationship Id="rId14" Type="http://schemas.openxmlformats.org/officeDocument/2006/relationships/image" Target="../media/image35.jpeg"/><Relationship Id="rId2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18" Type="http://schemas.openxmlformats.org/officeDocument/2006/relationships/image" Target="../media/image71.jpeg"/><Relationship Id="rId3" Type="http://schemas.openxmlformats.org/officeDocument/2006/relationships/image" Target="../media/image56.jpeg"/><Relationship Id="rId21" Type="http://schemas.openxmlformats.org/officeDocument/2006/relationships/image" Target="../media/image74.emf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17" Type="http://schemas.openxmlformats.org/officeDocument/2006/relationships/image" Target="../media/image70.jpeg"/><Relationship Id="rId2" Type="http://schemas.openxmlformats.org/officeDocument/2006/relationships/image" Target="../media/image55.jpg"/><Relationship Id="rId16" Type="http://schemas.openxmlformats.org/officeDocument/2006/relationships/image" Target="../media/image69.emf"/><Relationship Id="rId20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5" Type="http://schemas.openxmlformats.org/officeDocument/2006/relationships/image" Target="../media/image68.png"/><Relationship Id="rId10" Type="http://schemas.openxmlformats.org/officeDocument/2006/relationships/image" Target="../media/image63.emf"/><Relationship Id="rId19" Type="http://schemas.openxmlformats.org/officeDocument/2006/relationships/image" Target="../media/image72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Relationship Id="rId14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4.jpeg"/><Relationship Id="rId18" Type="http://schemas.openxmlformats.org/officeDocument/2006/relationships/image" Target="../media/image89.jpeg"/><Relationship Id="rId3" Type="http://schemas.openxmlformats.org/officeDocument/2006/relationships/image" Target="../media/image75.png"/><Relationship Id="rId21" Type="http://schemas.openxmlformats.org/officeDocument/2006/relationships/image" Target="../media/image92.png"/><Relationship Id="rId7" Type="http://schemas.openxmlformats.org/officeDocument/2006/relationships/image" Target="../media/image79.png"/><Relationship Id="rId12" Type="http://schemas.openxmlformats.org/officeDocument/2006/relationships/image" Target="../media/image83.jpeg"/><Relationship Id="rId17" Type="http://schemas.openxmlformats.org/officeDocument/2006/relationships/image" Target="../media/image88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7.png"/><Relationship Id="rId20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11" Type="http://schemas.openxmlformats.org/officeDocument/2006/relationships/image" Target="../media/image82.png"/><Relationship Id="rId5" Type="http://schemas.openxmlformats.org/officeDocument/2006/relationships/image" Target="../media/image77.jpeg"/><Relationship Id="rId15" Type="http://schemas.openxmlformats.org/officeDocument/2006/relationships/image" Target="../media/image86.png"/><Relationship Id="rId10" Type="http://schemas.openxmlformats.org/officeDocument/2006/relationships/image" Target="../media/image81.emf"/><Relationship Id="rId19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0.jpeg"/><Relationship Id="rId14" Type="http://schemas.openxmlformats.org/officeDocument/2006/relationships/image" Target="../media/image85.png"/><Relationship Id="rId22" Type="http://schemas.openxmlformats.org/officeDocument/2006/relationships/image" Target="../media/image9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microsoft.com/office/2007/relationships/media" Target="../media/media2.MOV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video" Target="../media/media1.MOV"/><Relationship Id="rId16" Type="http://schemas.openxmlformats.org/officeDocument/2006/relationships/image" Target="../media/image103.png"/><Relationship Id="rId1" Type="http://schemas.microsoft.com/office/2007/relationships/media" Target="../media/media1.MOV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98.png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video" Target="../media/media2.MOV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emf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643" y="1112523"/>
            <a:ext cx="10346697" cy="59633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/>
            </a:pPr>
            <a:br>
              <a:rPr lang="en-US" sz="4000" b="1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3000" b="1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Enabling hybrid and additive approaches to medical and industrial devices</a:t>
            </a:r>
            <a:br>
              <a:rPr lang="en-US" sz="4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br>
              <a:rPr lang="en-US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32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Mark D. Poliks</a:t>
            </a:r>
            <a:br>
              <a:rPr lang="en-US" sz="2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SUNY Distinguished Professor</a:t>
            </a:r>
            <a:b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Empire Innovation Professor</a:t>
            </a:r>
            <a:b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Director, Center for Advanced Microelectronics Manufacturing</a:t>
            </a:r>
            <a:b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A New York State Center of Advanced Technology</a:t>
            </a:r>
            <a:b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New York Node, </a:t>
            </a:r>
            <a:r>
              <a:rPr lang="en-US" sz="2000" dirty="0" err="1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NextFlex</a:t>
            </a:r>
            <a: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 Manufacturing USA </a:t>
            </a:r>
            <a:b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Binghamton University, State University of New York</a:t>
            </a:r>
            <a:b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  <a:hlinkClick r:id="rId3"/>
              </a:rPr>
              <a:t>mpoliks@binghamton.edu</a:t>
            </a:r>
            <a:b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2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607-727-7104 (mobile)</a:t>
            </a:r>
            <a:br>
              <a:rPr lang="en-US" sz="2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latin typeface="+mn-lt"/>
                <a:cs typeface="Arial"/>
              </a:rPr>
            </a:br>
            <a:br>
              <a:rPr lang="en-US" sz="2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latin typeface="+mn-lt"/>
                <a:cs typeface="Arial"/>
              </a:rPr>
            </a:br>
            <a:endParaRPr lang="en-US" sz="2800" dirty="0">
              <a:effectLst>
                <a:outerShdw blurRad="101600" dist="25400" dir="2700000">
                  <a:srgbClr val="000000">
                    <a:alpha val="40000"/>
                  </a:srgbClr>
                </a:outerShdw>
              </a:effectLst>
              <a:latin typeface="+mn-lt"/>
              <a:cs typeface="Arial"/>
            </a:endParaRPr>
          </a:p>
        </p:txBody>
      </p:sp>
      <p:sp>
        <p:nvSpPr>
          <p:cNvPr id="4" name="Slide Number Placeholder 2"/>
          <p:cNvSpPr txBox="1">
            <a:spLocks/>
          </p:cNvSpPr>
          <p:nvPr/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912EF-11CB-4A71-A761-997B371BE6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AF72D-72D7-D143-B164-63E12BEC5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110" y="5885200"/>
            <a:ext cx="2743438" cy="743776"/>
          </a:xfrm>
          <a:prstGeom prst="rect">
            <a:avLst/>
          </a:prstGeom>
        </p:spPr>
      </p:pic>
      <p:pic>
        <p:nvPicPr>
          <p:cNvPr id="5" name="Picture 4" descr="A large building&#10;&#10;Description automatically generated">
            <a:extLst>
              <a:ext uri="{FF2B5EF4-FFF2-40B4-BE49-F238E27FC236}">
                <a16:creationId xmlns:a16="http://schemas.microsoft.com/office/drawing/2014/main" id="{2721807A-1820-7B42-B8FF-942EEB9BD5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452" y="515049"/>
            <a:ext cx="7200174" cy="6023864"/>
          </a:xfrm>
          <a:prstGeom prst="rect">
            <a:avLst/>
          </a:prstGeom>
        </p:spPr>
      </p:pic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AAC6C7DA-EE3F-5CC4-ACF0-4B5858EE8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452" y="166627"/>
            <a:ext cx="2413000" cy="9458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01680D-0E78-4BD6-0C1D-370BA464C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0825" y="229024"/>
            <a:ext cx="2355723" cy="6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E682FC-8C4A-4BD4-AFFD-FDA58F6E7D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r="10365"/>
          <a:stretch/>
        </p:blipFill>
        <p:spPr>
          <a:xfrm>
            <a:off x="476949" y="679182"/>
            <a:ext cx="2757060" cy="24362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34CD0A-F7A0-41E8-9C08-7D5FAC52B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49" y="3179884"/>
            <a:ext cx="2757060" cy="168543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6173CE-A7DE-4FA3-B61B-CE42B8D8D2C4}"/>
              </a:ext>
            </a:extLst>
          </p:cNvPr>
          <p:cNvSpPr txBox="1">
            <a:spLocks/>
          </p:cNvSpPr>
          <p:nvPr/>
        </p:nvSpPr>
        <p:spPr>
          <a:xfrm>
            <a:off x="120381" y="4940732"/>
            <a:ext cx="3470197" cy="134032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-Continuous wireless vital signs sensing for up to 1 week (Clinical grade)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3-Lead ECG, Respiration, Reflective PPG, Core Body / Skin Temperature, Accelerometer 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End-to-end prototype manufacturing &amp; supply chain development 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Disposable devices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Algorithms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 UI, Decision Making, CNIBP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5D57CBF-B276-42FB-9E59-4493AA2F37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1640" y="230188"/>
            <a:ext cx="2757488" cy="611187"/>
          </a:xfrm>
        </p:spPr>
        <p:txBody>
          <a:bodyPr>
            <a:normAutofit/>
          </a:bodyPr>
          <a:lstStyle/>
          <a:p>
            <a:pPr algn="l"/>
            <a:r>
              <a:rPr lang="en-US" sz="2200" b="1" cap="small" dirty="0">
                <a:latin typeface="Arial" panose="020B0604020202020204" pitchFamily="34" charset="0"/>
                <a:cs typeface="Arial" panose="020B0604020202020204" pitchFamily="34" charset="0"/>
              </a:rPr>
              <a:t>Vital Signs 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F533AF-73AF-41A3-A04B-FCA884AE435D}"/>
              </a:ext>
            </a:extLst>
          </p:cNvPr>
          <p:cNvSpPr/>
          <p:nvPr/>
        </p:nvSpPr>
        <p:spPr>
          <a:xfrm>
            <a:off x="248773" y="341077"/>
            <a:ext cx="3242821" cy="6348063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F4586B-4C0F-4BC7-8C97-81E4E4C17775}"/>
              </a:ext>
            </a:extLst>
          </p:cNvPr>
          <p:cNvSpPr txBox="1">
            <a:spLocks/>
          </p:cNvSpPr>
          <p:nvPr/>
        </p:nvSpPr>
        <p:spPr>
          <a:xfrm>
            <a:off x="3695779" y="4947258"/>
            <a:ext cx="3849397" cy="134032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-On-demand wireless minimally invasive measurement of metabolites, proteins and hormone concentrations 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Lactate, cytokines, catecholamines.  Patch actuation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-End-to-end prototype manufacturing &amp; supply chain development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Reusable electronics unit &amp; disposable sensors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Algorithms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 UI 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ADCC47E-6837-4C35-8175-1B35B64F1E17}"/>
              </a:ext>
            </a:extLst>
          </p:cNvPr>
          <p:cNvSpPr txBox="1">
            <a:spLocks/>
          </p:cNvSpPr>
          <p:nvPr/>
        </p:nvSpPr>
        <p:spPr>
          <a:xfrm>
            <a:off x="3938060" y="236121"/>
            <a:ext cx="3364835" cy="610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Interstitial Fluid Patch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42C0B-ACED-469C-9EE7-93F9403F5B81}"/>
              </a:ext>
            </a:extLst>
          </p:cNvPr>
          <p:cNvSpPr/>
          <p:nvPr/>
        </p:nvSpPr>
        <p:spPr>
          <a:xfrm>
            <a:off x="3764970" y="340304"/>
            <a:ext cx="3651491" cy="63480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2BBFF4-B545-453F-B5AE-7521AEA025F2}"/>
              </a:ext>
            </a:extLst>
          </p:cNvPr>
          <p:cNvGrpSpPr/>
          <p:nvPr/>
        </p:nvGrpSpPr>
        <p:grpSpPr>
          <a:xfrm>
            <a:off x="7680409" y="3395334"/>
            <a:ext cx="3472686" cy="1300875"/>
            <a:chOff x="7174351" y="4825651"/>
            <a:chExt cx="5015552" cy="1466098"/>
          </a:xfrm>
        </p:grpSpPr>
        <p:pic>
          <p:nvPicPr>
            <p:cNvPr id="34" name="Picture 33" descr="A close up of a map&#10;&#10;Description automatically generated">
              <a:extLst>
                <a:ext uri="{FF2B5EF4-FFF2-40B4-BE49-F238E27FC236}">
                  <a16:creationId xmlns:a16="http://schemas.microsoft.com/office/drawing/2014/main" id="{63A1C66C-8D1A-4C77-9E21-B45B7EE3C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4351" y="4825651"/>
              <a:ext cx="2665629" cy="14660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D3761D9-13D1-4E60-A394-22C11E06D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2408" y="4825656"/>
              <a:ext cx="2467495" cy="1466093"/>
            </a:xfrm>
            <a:prstGeom prst="rect">
              <a:avLst/>
            </a:prstGeom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743F579-5592-46DA-B127-C62647534481}"/>
              </a:ext>
            </a:extLst>
          </p:cNvPr>
          <p:cNvSpPr txBox="1">
            <a:spLocks/>
          </p:cNvSpPr>
          <p:nvPr/>
        </p:nvSpPr>
        <p:spPr>
          <a:xfrm>
            <a:off x="7614424" y="4922756"/>
            <a:ext cx="3364835" cy="134032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wireless hydration sensing during moderate/intense exercise for up to 24 hours 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Electrolytes (Na, K), Sweat rate 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-End-to-end prototype manufacturing &amp; supply chain development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Reusable electronics unit &amp; disposable sensors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Algorithms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45000"/>
              <a:buFont typeface="Arial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 UI 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6D4D85D-432D-421D-B161-C08AE2169389}"/>
              </a:ext>
            </a:extLst>
          </p:cNvPr>
          <p:cNvSpPr txBox="1">
            <a:spLocks/>
          </p:cNvSpPr>
          <p:nvPr/>
        </p:nvSpPr>
        <p:spPr>
          <a:xfrm>
            <a:off x="7746026" y="207901"/>
            <a:ext cx="3364835" cy="610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Sweat Hydration Patch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C2C222-F576-4C74-8662-8FA8FE6F955C}"/>
              </a:ext>
            </a:extLst>
          </p:cNvPr>
          <p:cNvSpPr/>
          <p:nvPr/>
        </p:nvSpPr>
        <p:spPr>
          <a:xfrm>
            <a:off x="7645239" y="315964"/>
            <a:ext cx="3506771" cy="63480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42AAA8-D9D7-4D28-9246-C31BAAC236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22"/>
          <a:stretch/>
        </p:blipFill>
        <p:spPr>
          <a:xfrm>
            <a:off x="3938060" y="846185"/>
            <a:ext cx="3356680" cy="1061411"/>
          </a:xfrm>
          <a:prstGeom prst="rect">
            <a:avLst/>
          </a:prstGeom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1303639-6F17-4D17-954A-A74C3394BF11}"/>
              </a:ext>
            </a:extLst>
          </p:cNvPr>
          <p:cNvGrpSpPr/>
          <p:nvPr/>
        </p:nvGrpSpPr>
        <p:grpSpPr>
          <a:xfrm>
            <a:off x="3787367" y="2252621"/>
            <a:ext cx="3606696" cy="2577648"/>
            <a:chOff x="4239862" y="2184123"/>
            <a:chExt cx="3606696" cy="25776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6E5F37A-6FD3-4053-9895-21F2424DB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6656" b="67123"/>
            <a:stretch/>
          </p:blipFill>
          <p:spPr>
            <a:xfrm>
              <a:off x="4239862" y="3502174"/>
              <a:ext cx="1867137" cy="125959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B22C536-793B-4E3D-B30E-CCF3B7021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501" b="65813"/>
            <a:stretch/>
          </p:blipFill>
          <p:spPr>
            <a:xfrm>
              <a:off x="6137552" y="2184123"/>
              <a:ext cx="1687515" cy="1358054"/>
            </a:xfrm>
            <a:prstGeom prst="rect">
              <a:avLst/>
            </a:prstGeom>
          </p:spPr>
        </p:pic>
        <p:pic>
          <p:nvPicPr>
            <p:cNvPr id="1026" name="40EB1C6D-66A8-4A6C-9983-3995F406C9A0">
              <a:extLst>
                <a:ext uri="{FF2B5EF4-FFF2-40B4-BE49-F238E27FC236}">
                  <a16:creationId xmlns:a16="http://schemas.microsoft.com/office/drawing/2014/main" id="{4EBD0E21-94D7-4306-99A2-986CFBFA3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3" r="3804" b="30191"/>
            <a:stretch/>
          </p:blipFill>
          <p:spPr bwMode="auto">
            <a:xfrm>
              <a:off x="4273321" y="2184123"/>
              <a:ext cx="2020876" cy="1303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BB2107-B675-4B5F-9FA4-DA26F4EAD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759"/>
            <a:stretch/>
          </p:blipFill>
          <p:spPr>
            <a:xfrm>
              <a:off x="6107759" y="3502174"/>
              <a:ext cx="1738799" cy="1114626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3E3C993-A8F2-47D7-B423-22DE4F2A5D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2353" y="746486"/>
            <a:ext cx="1396934" cy="922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C08B2F-B534-4E6F-B7E8-A6F8C2E7EA9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899"/>
          <a:stretch/>
        </p:blipFill>
        <p:spPr>
          <a:xfrm>
            <a:off x="7689837" y="775780"/>
            <a:ext cx="3364835" cy="222054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3CF3DB1-8ADA-CA87-149C-C62F4C34041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7" b="16136"/>
          <a:stretch/>
        </p:blipFill>
        <p:spPr>
          <a:xfrm>
            <a:off x="11227712" y="5925221"/>
            <a:ext cx="891438" cy="3109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98DD877-A9B2-8214-72ED-3BE0EA03BCA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2" r="24638"/>
          <a:stretch/>
        </p:blipFill>
        <p:spPr>
          <a:xfrm>
            <a:off x="11432724" y="6324630"/>
            <a:ext cx="478114" cy="3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57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05D57CBF-B276-42FB-9E59-4493AA2F37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0425" y="244475"/>
            <a:ext cx="3878263" cy="609600"/>
          </a:xfrm>
        </p:spPr>
        <p:txBody>
          <a:bodyPr>
            <a:noAutofit/>
          </a:bodyPr>
          <a:lstStyle/>
          <a:p>
            <a:pPr algn="ctr"/>
            <a:r>
              <a:rPr lang="en-US" sz="2400" b="1" cap="small" dirty="0">
                <a:latin typeface="Arial" panose="020B0604020202020204" pitchFamily="34" charset="0"/>
                <a:cs typeface="Arial" panose="020B0604020202020204" pitchFamily="34" charset="0"/>
              </a:rPr>
              <a:t>Human Subject Testing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F533AF-73AF-41A3-A04B-FCA884AE435D}"/>
              </a:ext>
            </a:extLst>
          </p:cNvPr>
          <p:cNvSpPr/>
          <p:nvPr/>
        </p:nvSpPr>
        <p:spPr>
          <a:xfrm>
            <a:off x="402033" y="262186"/>
            <a:ext cx="5803009" cy="63480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B479AD8-79EF-4E3A-AA7A-B26C04ADE2A8}"/>
              </a:ext>
            </a:extLst>
          </p:cNvPr>
          <p:cNvSpPr txBox="1">
            <a:spLocks/>
          </p:cNvSpPr>
          <p:nvPr/>
        </p:nvSpPr>
        <p:spPr>
          <a:xfrm>
            <a:off x="3604505" y="3278645"/>
            <a:ext cx="2575854" cy="610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Patient Monitoring at Home: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Prediction and Prognosis of Infectious Diseases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A75969-EF6F-4E98-8144-90E7915F6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13" y="3895414"/>
            <a:ext cx="3075967" cy="2610503"/>
          </a:xfrm>
          <a:prstGeom prst="rect">
            <a:avLst/>
          </a:prstGeom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DC956E0A-DCF8-4ADE-A164-F77C7FC5624C}"/>
              </a:ext>
            </a:extLst>
          </p:cNvPr>
          <p:cNvSpPr txBox="1">
            <a:spLocks/>
          </p:cNvSpPr>
          <p:nvPr/>
        </p:nvSpPr>
        <p:spPr>
          <a:xfrm>
            <a:off x="688850" y="3278645"/>
            <a:ext cx="2575854" cy="610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Hydration Status &amp; Heat Stress Assessment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5BD38A9-7873-4E6C-8195-6E8604D046D0}"/>
              </a:ext>
            </a:extLst>
          </p:cNvPr>
          <p:cNvSpPr txBox="1">
            <a:spLocks/>
          </p:cNvSpPr>
          <p:nvPr/>
        </p:nvSpPr>
        <p:spPr>
          <a:xfrm>
            <a:off x="6441851" y="373578"/>
            <a:ext cx="5400053" cy="610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Partnerships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A8B89B-3331-4B1E-82B3-6F7BDC6C42C9}"/>
              </a:ext>
            </a:extLst>
          </p:cNvPr>
          <p:cNvSpPr/>
          <p:nvPr/>
        </p:nvSpPr>
        <p:spPr>
          <a:xfrm>
            <a:off x="6406515" y="275431"/>
            <a:ext cx="5448295" cy="63480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B18D9A-43E1-416A-A2B8-BAB7FE7FD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4" b="12541"/>
          <a:stretch/>
        </p:blipFill>
        <p:spPr>
          <a:xfrm>
            <a:off x="9906927" y="1731720"/>
            <a:ext cx="1591754" cy="767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C62441-ECD1-45E3-83D5-A9CDDAF4ED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 b="6424"/>
          <a:stretch/>
        </p:blipFill>
        <p:spPr>
          <a:xfrm>
            <a:off x="9720217" y="2573520"/>
            <a:ext cx="793140" cy="7540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358938-3FB9-492D-8298-44A752A929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3" t="3828" r="72787" b="75803"/>
          <a:stretch/>
        </p:blipFill>
        <p:spPr>
          <a:xfrm>
            <a:off x="8262124" y="1084134"/>
            <a:ext cx="774368" cy="7127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99366EB-D6AE-4649-92D0-920CFF039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39" y="2593136"/>
            <a:ext cx="833087" cy="7617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A5B512-D0C4-43C3-8F5C-8399854243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357" y="5327162"/>
            <a:ext cx="860078" cy="4597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127ECA-5F22-4FDA-8EF7-6AC2A9F489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4" b="27250"/>
          <a:stretch/>
        </p:blipFill>
        <p:spPr>
          <a:xfrm>
            <a:off x="8349231" y="5364844"/>
            <a:ext cx="1962653" cy="4688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C46082-7560-40B4-A8C9-3E2582EAD4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010" y="3014327"/>
            <a:ext cx="1110012" cy="2969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F8AE0BC-ECB9-453F-8FEF-A018681B2F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36" y="3473738"/>
            <a:ext cx="1479804" cy="326016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139772A-28D0-48CD-94D5-A59C4A3C5726}"/>
              </a:ext>
            </a:extLst>
          </p:cNvPr>
          <p:cNvSpPr txBox="1">
            <a:spLocks/>
          </p:cNvSpPr>
          <p:nvPr/>
        </p:nvSpPr>
        <p:spPr>
          <a:xfrm>
            <a:off x="7400726" y="4740628"/>
            <a:ext cx="3459871" cy="610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Synergistic Activities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21B3246-C17D-4B51-A58A-0A80B0858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38" y="5237705"/>
            <a:ext cx="1207293" cy="7231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DEB2B6-971E-4AEB-935F-8E8FA96A79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7" b="16136"/>
          <a:stretch/>
        </p:blipFill>
        <p:spPr>
          <a:xfrm>
            <a:off x="9195046" y="1160161"/>
            <a:ext cx="1380446" cy="481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3BA6E74-2BC7-42AB-A409-96E1902096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587" y="1115984"/>
            <a:ext cx="924736" cy="5412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1BB48F-7AC9-40C7-AD62-A8E34807E1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746" y="1729650"/>
            <a:ext cx="1480862" cy="768408"/>
          </a:xfrm>
          <a:prstGeom prst="rect">
            <a:avLst/>
          </a:prstGeom>
        </p:spPr>
      </p:pic>
      <p:pic>
        <p:nvPicPr>
          <p:cNvPr id="43" name="Picture 2" descr="Welcome to the Ethnic Studies Library Website! | Ethnic Studies Library">
            <a:extLst>
              <a:ext uri="{FF2B5EF4-FFF2-40B4-BE49-F238E27FC236}">
                <a16:creationId xmlns:a16="http://schemas.microsoft.com/office/drawing/2014/main" id="{40C292DB-E24B-432E-B80E-0700A01A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617" y="3470204"/>
            <a:ext cx="1487394" cy="35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1B4424B-46B1-4640-AD0B-5CFDFB7BF77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0924" t="86982" r="5830"/>
          <a:stretch/>
        </p:blipFill>
        <p:spPr>
          <a:xfrm>
            <a:off x="10699310" y="2513197"/>
            <a:ext cx="893303" cy="5476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A5A3FC0-EDC3-4C48-BCE5-D58D076BFA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6" t="33564" r="56844" b="53108"/>
          <a:stretch/>
        </p:blipFill>
        <p:spPr>
          <a:xfrm>
            <a:off x="6552328" y="1122010"/>
            <a:ext cx="1683521" cy="5595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3B17CAD-570A-4022-8BD3-8BA3BB525F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12" t="1806" r="7950" b="82471"/>
          <a:stretch/>
        </p:blipFill>
        <p:spPr>
          <a:xfrm>
            <a:off x="6659380" y="1686645"/>
            <a:ext cx="1448233" cy="85970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BDBD813-2E1A-4CD6-B47A-B50110011B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4" r="33657" b="76856"/>
          <a:stretch/>
        </p:blipFill>
        <p:spPr>
          <a:xfrm>
            <a:off x="6513011" y="2535196"/>
            <a:ext cx="1207293" cy="8180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5E17E0E-3DD9-4FCB-B438-3735B8A7D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42" t="17622" r="7769" b="66404"/>
          <a:stretch/>
        </p:blipFill>
        <p:spPr>
          <a:xfrm>
            <a:off x="6633860" y="3470204"/>
            <a:ext cx="766866" cy="44608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B0E81F7-F84C-4AC7-88B2-54C20E7F66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45" t="22620" r="51768" b="66404"/>
          <a:stretch/>
        </p:blipFill>
        <p:spPr>
          <a:xfrm>
            <a:off x="7634134" y="2787000"/>
            <a:ext cx="1134339" cy="441894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A0A4DA16-986E-4E87-A3DA-A3E202539A4E}"/>
              </a:ext>
            </a:extLst>
          </p:cNvPr>
          <p:cNvSpPr txBox="1">
            <a:spLocks/>
          </p:cNvSpPr>
          <p:nvPr/>
        </p:nvSpPr>
        <p:spPr>
          <a:xfrm>
            <a:off x="6593506" y="5860705"/>
            <a:ext cx="5150817" cy="610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DARPA MBA (GE): Performance &amp; Aptitude Assessment &amp; Human Subject Studies at West 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18587-8955-474A-87C6-197905F2CB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6" y="4073034"/>
            <a:ext cx="1134472" cy="610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042F4-EEC4-4B87-B402-EC246A5A8DC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20318" r="13955" b="14150"/>
          <a:stretch/>
        </p:blipFill>
        <p:spPr>
          <a:xfrm>
            <a:off x="9556283" y="3977970"/>
            <a:ext cx="919543" cy="696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E8829-5035-4650-A56F-8D6CD53C1C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03" y="4073147"/>
            <a:ext cx="1006538" cy="736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BED1C7-7989-4DBD-9B47-0F364BA8ED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03" y="3977745"/>
            <a:ext cx="860078" cy="630725"/>
          </a:xfrm>
          <a:prstGeom prst="rect">
            <a:avLst/>
          </a:prstGeom>
        </p:spPr>
      </p:pic>
      <p:pic>
        <p:nvPicPr>
          <p:cNvPr id="57" name="Picture 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F3FF3B-9F65-483A-9266-352F3AB88A5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1" t="25572" r="727" b="45938"/>
          <a:stretch/>
        </p:blipFill>
        <p:spPr>
          <a:xfrm>
            <a:off x="3677451" y="4073034"/>
            <a:ext cx="2437871" cy="10121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AA6DFFC8-F8F1-44B1-806A-A9C06F7BF195}"/>
              </a:ext>
            </a:extLst>
          </p:cNvPr>
          <p:cNvSpPr txBox="1">
            <a:spLocks/>
          </p:cNvSpPr>
          <p:nvPr/>
        </p:nvSpPr>
        <p:spPr>
          <a:xfrm>
            <a:off x="6558153" y="642845"/>
            <a:ext cx="5118462" cy="365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From the Lab to Manufacturing Supply Chain to End-users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CB3A1D6E-AF3D-4E46-83B5-8529701A89D0}"/>
              </a:ext>
            </a:extLst>
          </p:cNvPr>
          <p:cNvSpPr txBox="1">
            <a:spLocks/>
          </p:cNvSpPr>
          <p:nvPr/>
        </p:nvSpPr>
        <p:spPr>
          <a:xfrm>
            <a:off x="792626" y="690345"/>
            <a:ext cx="5118462" cy="365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Ambulatory Patient Monitoring &amp; </a:t>
            </a:r>
            <a:r>
              <a:rPr kumimoji="0" lang="en-US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-Route Care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98F9A37-BEB8-4BC4-9FB9-D115E14F64F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0790" y="1192466"/>
            <a:ext cx="3826780" cy="1872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04E42C-DFFF-42EE-A737-71A977414CD3}"/>
              </a:ext>
            </a:extLst>
          </p:cNvPr>
          <p:cNvSpPr txBox="1"/>
          <p:nvPr/>
        </p:nvSpPr>
        <p:spPr>
          <a:xfrm>
            <a:off x="2433957" y="2712140"/>
            <a:ext cx="128112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courtesy of AFRL</a:t>
            </a:r>
          </a:p>
        </p:txBody>
      </p:sp>
      <p:pic>
        <p:nvPicPr>
          <p:cNvPr id="65" name="Picture 3" descr="SIXMODE 2012 2">
            <a:extLst>
              <a:ext uri="{FF2B5EF4-FFF2-40B4-BE49-F238E27FC236}">
                <a16:creationId xmlns:a16="http://schemas.microsoft.com/office/drawing/2014/main" id="{EC174F44-CBC9-4149-A056-1FC6E80E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919" y="1031814"/>
            <a:ext cx="1801738" cy="158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C9D3B4-0B70-4763-B577-A06476CC313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6"/>
          <a:stretch/>
        </p:blipFill>
        <p:spPr>
          <a:xfrm>
            <a:off x="7506033" y="3436217"/>
            <a:ext cx="878121" cy="44189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1A4583D-A294-4169-A0FD-EFA029F5334F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441"/>
          <a:stretch/>
        </p:blipFill>
        <p:spPr>
          <a:xfrm>
            <a:off x="506919" y="2248653"/>
            <a:ext cx="1801738" cy="100923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2978D8D-0F51-4C31-9A8F-3A53A8A551BF}"/>
              </a:ext>
            </a:extLst>
          </p:cNvPr>
          <p:cNvSpPr txBox="1"/>
          <p:nvPr/>
        </p:nvSpPr>
        <p:spPr>
          <a:xfrm>
            <a:off x="580632" y="2963806"/>
            <a:ext cx="128112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courtesy of AFRL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938FB4-500E-441A-A697-4F83F11D0DC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3844" y="5723297"/>
            <a:ext cx="2386909" cy="7169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A1C772-9EA8-4AE2-8B17-7729916D0BA1}"/>
              </a:ext>
            </a:extLst>
          </p:cNvPr>
          <p:cNvSpPr txBox="1"/>
          <p:nvPr/>
        </p:nvSpPr>
        <p:spPr>
          <a:xfrm>
            <a:off x="4158489" y="5336871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Continuum of care</a:t>
            </a:r>
          </a:p>
        </p:txBody>
      </p:sp>
    </p:spTree>
    <p:extLst>
      <p:ext uri="{BB962C8B-B14F-4D97-AF65-F5344CB8AC3E}">
        <p14:creationId xmlns:p14="http://schemas.microsoft.com/office/powerpoint/2010/main" val="391087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3E51F4-5279-42C5-A5F5-F8665EA9C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69" y="525659"/>
            <a:ext cx="2800486" cy="2155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041C3-E966-4AEE-B98F-8B723F04C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272" y="527122"/>
            <a:ext cx="2864242" cy="2150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D7B48-11F8-4782-ADED-8124D5ABD4E2}"/>
              </a:ext>
            </a:extLst>
          </p:cNvPr>
          <p:cNvSpPr txBox="1"/>
          <p:nvPr/>
        </p:nvSpPr>
        <p:spPr>
          <a:xfrm>
            <a:off x="8584072" y="4493054"/>
            <a:ext cx="344916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broadband antenna for 2.4GHz was fabricated using suitable materials found to sustain 750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°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A5E2A-F311-4042-8163-58F5E29DF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072" y="3346265"/>
            <a:ext cx="3449163" cy="11216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1421CF-5DCA-443B-8E4C-BB1FE5187A0F}"/>
              </a:ext>
            </a:extLst>
          </p:cNvPr>
          <p:cNvSpPr txBox="1"/>
          <p:nvPr/>
        </p:nvSpPr>
        <p:spPr>
          <a:xfrm>
            <a:off x="6420063" y="2711329"/>
            <a:ext cx="28694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Interrogation of printed antenna array embedded into fiberglass composite during mechanical testing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E085CA-91AA-4B66-866E-5C4E1BCD4097}"/>
              </a:ext>
            </a:extLst>
          </p:cNvPr>
          <p:cNvSpPr txBox="1"/>
          <p:nvPr/>
        </p:nvSpPr>
        <p:spPr>
          <a:xfrm>
            <a:off x="9352669" y="2711329"/>
            <a:ext cx="28004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S-parameters measurements of printed gold transmission lines onto 3D printed ceramic up to 750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°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DA2232E-1F5D-4E59-AB86-BC1810117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53" y="5166540"/>
            <a:ext cx="1605477" cy="11128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9609745-CD34-48A8-92B6-6F6FE74B8E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806" y="5146671"/>
            <a:ext cx="1605476" cy="119574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25DA86-D708-4202-B9AB-0ED3A93FC57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28796" y="4959397"/>
            <a:ext cx="1494511" cy="16475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F9C5CA-5A5F-4330-9CA7-90E6DDEF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9093" y="3374983"/>
            <a:ext cx="2326479" cy="23695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6401252-B278-41C6-A8BE-44C51B840EA5}"/>
              </a:ext>
            </a:extLst>
          </p:cNvPr>
          <p:cNvSpPr txBox="1"/>
          <p:nvPr/>
        </p:nvSpPr>
        <p:spPr>
          <a:xfrm>
            <a:off x="8616806" y="6424025"/>
            <a:ext cx="160547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Inverted F-Antenna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A57D06-3780-43F1-AA42-1DE774DE087C}"/>
              </a:ext>
            </a:extLst>
          </p:cNvPr>
          <p:cNvSpPr txBox="1"/>
          <p:nvPr/>
        </p:nvSpPr>
        <p:spPr>
          <a:xfrm>
            <a:off x="10308655" y="6423895"/>
            <a:ext cx="160547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Microstrip Lines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F93603-6670-4F22-B267-EDBA15D662AF}"/>
              </a:ext>
            </a:extLst>
          </p:cNvPr>
          <p:cNvSpPr txBox="1"/>
          <p:nvPr/>
        </p:nvSpPr>
        <p:spPr>
          <a:xfrm>
            <a:off x="4052296" y="6541926"/>
            <a:ext cx="164750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GHz phase array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CF0C6D-3736-4094-A0D7-27098DCD14C8}"/>
              </a:ext>
            </a:extLst>
          </p:cNvPr>
          <p:cNvSpPr txBox="1"/>
          <p:nvPr/>
        </p:nvSpPr>
        <p:spPr>
          <a:xfrm>
            <a:off x="6752" y="485269"/>
            <a:ext cx="4670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marR="0" lvl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Tools</a:t>
            </a:r>
          </a:p>
          <a:p>
            <a:pPr marL="412750" marR="0" lvl="1" indent="-1174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ANSYS High-frequency structure simulator (HFSS)</a:t>
            </a:r>
          </a:p>
          <a:p>
            <a:pPr marL="412750" marR="0" lvl="1" indent="-1174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Design System (ADS)</a:t>
            </a:r>
          </a:p>
          <a:p>
            <a:pPr marL="117475" marR="0" lvl="0" indent="-1174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vector network analyzers up to 40 GHz with various RF probes and horn antennas, test chamber</a:t>
            </a:r>
          </a:p>
          <a:p>
            <a:pPr marL="117475" marR="0" lvl="0" indent="-1174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Substantial experience in understanding the effect of printing method, inks, substrates, postprocessing, and mechanical and environmental stress on RF performance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243CE0-5B9E-49AB-BCF4-A2757D07BF12}"/>
              </a:ext>
            </a:extLst>
          </p:cNvPr>
          <p:cNvSpPr txBox="1"/>
          <p:nvPr/>
        </p:nvSpPr>
        <p:spPr>
          <a:xfrm>
            <a:off x="105438" y="39075"/>
            <a:ext cx="11942756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Design, Modeling/Simulation, and Test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4F3FE86-C071-47D4-AA8C-0F2E6AE23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874" y="5125726"/>
            <a:ext cx="2182579" cy="10569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21CDA19-5ACB-4E9E-A14E-EB26D57FDB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9716" y="2358745"/>
            <a:ext cx="3006799" cy="2642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94ECDDA0-C0FF-4F47-B4F7-EBBE80A36B7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3" b="19566"/>
          <a:stretch/>
        </p:blipFill>
        <p:spPr>
          <a:xfrm>
            <a:off x="117874" y="2358745"/>
            <a:ext cx="2984740" cy="243675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14CA087-06AE-408D-963C-C2A48B82F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7370" y="5099111"/>
            <a:ext cx="1498009" cy="164824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C30D52C-98DF-40A0-A4BD-A1A6834354D7}"/>
              </a:ext>
            </a:extLst>
          </p:cNvPr>
          <p:cNvSpPr txBox="1"/>
          <p:nvPr/>
        </p:nvSpPr>
        <p:spPr>
          <a:xfrm>
            <a:off x="117874" y="4822112"/>
            <a:ext cx="298474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Various RF components AJP printed on PI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D120A2D-B559-4019-9465-281EE9A266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7868" y="5755708"/>
            <a:ext cx="2315188" cy="64633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BAEA82A-03E2-4503-B5C0-41D0215CC178}"/>
              </a:ext>
            </a:extLst>
          </p:cNvPr>
          <p:cNvSpPr txBox="1"/>
          <p:nvPr/>
        </p:nvSpPr>
        <p:spPr>
          <a:xfrm>
            <a:off x="6249093" y="6375103"/>
            <a:ext cx="22701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Stretchable Microstrip line w/ vias, printed with Liquid Metal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320090-85D6-463D-A020-D3D5BADA40BA}"/>
              </a:ext>
            </a:extLst>
          </p:cNvPr>
          <p:cNvSpPr txBox="1"/>
          <p:nvPr/>
        </p:nvSpPr>
        <p:spPr>
          <a:xfrm>
            <a:off x="50801" y="6227687"/>
            <a:ext cx="231711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IJP patch antenna during bending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6EFEE9-FEE9-69A4-7A17-64EBCB6175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98831" y="720529"/>
            <a:ext cx="1981962" cy="14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47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9635E-D64A-5314-555B-CB12C1A9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574" y="0"/>
            <a:ext cx="529739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582415-E3A1-22B7-8192-8211CE67194D}"/>
              </a:ext>
            </a:extLst>
          </p:cNvPr>
          <p:cNvSpPr txBox="1"/>
          <p:nvPr/>
        </p:nvSpPr>
        <p:spPr>
          <a:xfrm>
            <a:off x="7914290" y="2375342"/>
            <a:ext cx="38811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are invited to join us!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Keynote lecture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Poster session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Reception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more</a:t>
            </a:r>
          </a:p>
        </p:txBody>
      </p:sp>
    </p:spTree>
    <p:extLst>
      <p:ext uri="{BB962C8B-B14F-4D97-AF65-F5344CB8AC3E}">
        <p14:creationId xmlns:p14="http://schemas.microsoft.com/office/powerpoint/2010/main" val="1557982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5203A-2427-7FBB-5B27-1675FEF3F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4FF50-1AAC-F4F4-EB20-C055C953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44F46E-6892-EE28-68AE-4C0F8EDE938B}"/>
              </a:ext>
            </a:extLst>
          </p:cNvPr>
          <p:cNvSpPr txBox="1"/>
          <p:nvPr/>
        </p:nvSpPr>
        <p:spPr>
          <a:xfrm rot="20059218">
            <a:off x="1817056" y="2823836"/>
            <a:ext cx="9300943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 us for the 36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Annual Electronics Packaging Symposium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the GE Research (Aerospace) Campus! </a:t>
            </a:r>
          </a:p>
        </p:txBody>
      </p:sp>
    </p:spTree>
    <p:extLst>
      <p:ext uri="{BB962C8B-B14F-4D97-AF65-F5344CB8AC3E}">
        <p14:creationId xmlns:p14="http://schemas.microsoft.com/office/powerpoint/2010/main" val="21028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0;g63e2676662_0_78"/>
          <p:cNvSpPr txBox="1">
            <a:spLocks/>
          </p:cNvSpPr>
          <p:nvPr/>
        </p:nvSpPr>
        <p:spPr>
          <a:xfrm>
            <a:off x="1095699" y="301992"/>
            <a:ext cx="10014857" cy="6251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7071" tIns="43524" rIns="87071" bIns="43524" rtlCol="0" anchor="ctr" anchorCtr="0">
            <a:noAutofit/>
          </a:bodyPr>
          <a:lstStyle>
            <a:defPPr>
              <a:defRPr lang="en-US"/>
            </a:defPPr>
            <a:lvl1pPr>
              <a:spcBef>
                <a:spcPts val="0"/>
              </a:spcBef>
              <a:buClr>
                <a:srgbClr val="006600"/>
              </a:buClr>
              <a:buSzPts val="4400"/>
              <a:buNone/>
              <a:defRPr sz="2800" b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</a:defRPr>
            </a:lvl1pPr>
          </a:lstStyle>
          <a:p>
            <a:pPr marL="0" marR="0" lvl="0" indent="0" algn="ctr" defTabSz="580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4400"/>
              <a:buFontTx/>
              <a:buNone/>
              <a:tabLst/>
              <a:defRPr/>
            </a:pPr>
            <a:r>
              <a:rPr kumimoji="0" lang="en-US" sz="3555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cs typeface="Calibri"/>
                <a:sym typeface="Arial"/>
              </a:rPr>
              <a:t>CAMM Research Partners</a:t>
            </a:r>
          </a:p>
        </p:txBody>
      </p:sp>
      <p:pic>
        <p:nvPicPr>
          <p:cNvPr id="4" name="Google Shape;332;g63e2676662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46" y="1133935"/>
            <a:ext cx="2494643" cy="61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3;g63e2676662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501" y="988793"/>
            <a:ext cx="1578430" cy="78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4;g63e2676662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2024" y="1088580"/>
            <a:ext cx="2612571" cy="70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35;g63e2676662_0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1263" y="978330"/>
            <a:ext cx="3338381" cy="92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36;g63e2676662_0_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430" y="2001635"/>
            <a:ext cx="336176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37;g63e2676662_0_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1905" y="2039130"/>
            <a:ext cx="2612571" cy="65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38;g63e2676662_0_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19181" y="1962643"/>
            <a:ext cx="2095500" cy="879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39;g63e2676662_0_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62204" y="3087824"/>
            <a:ext cx="891020" cy="87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40;g63e2676662_0_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8774" y="4308732"/>
            <a:ext cx="1732643" cy="72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1;g63e2676662_0_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646774" y="3001229"/>
            <a:ext cx="1097643" cy="109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42;g63e2676662_0_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17171" y="3562300"/>
            <a:ext cx="1283833" cy="7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43;g63e2676662_0_7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78591" y="3501430"/>
            <a:ext cx="3492513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44;g63e2676662_0_7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27109" y="4304457"/>
            <a:ext cx="2494643" cy="527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45;g63e2676662_0_7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71964" y="3100995"/>
            <a:ext cx="1283831" cy="80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46;g63e2676662_0_7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384715" y="2037455"/>
            <a:ext cx="2195287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47;g63e2676662_0_7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331276" y="5751192"/>
            <a:ext cx="2594430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48;g63e2676662_0_7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831402" y="4185319"/>
            <a:ext cx="1958060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49;g63e2676662_0_7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966650" y="4299446"/>
            <a:ext cx="1387929" cy="63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50;g63e2676662_0_78"/>
          <p:cNvPicPr preferRelativeResize="0"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459527" y="4484848"/>
            <a:ext cx="1622408" cy="40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51;g63e2676662_0_7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927700" y="5470278"/>
            <a:ext cx="1206129" cy="87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52;g63e2676662_0_7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328677" y="5328416"/>
            <a:ext cx="891024" cy="11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1964CC-6474-E144-9261-ACCB5DA049D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36066" y="4856227"/>
            <a:ext cx="4110446" cy="96955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8BF8578B-325B-D746-8764-0E4895008EA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328" y="5848811"/>
            <a:ext cx="4279295" cy="56121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DBC49E1F-1A7D-E042-9193-440C1CFE2A5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58192" r="5474" b="13982"/>
          <a:stretch/>
        </p:blipFill>
        <p:spPr bwMode="auto">
          <a:xfrm>
            <a:off x="8889914" y="3320775"/>
            <a:ext cx="1645193" cy="5179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F39FF95-BFE5-DB44-8C1C-8AC8D1ABF1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9224" y="4987649"/>
            <a:ext cx="544286" cy="62895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2E51545-E2FB-7544-BB59-21F258C50611}"/>
              </a:ext>
            </a:extLst>
          </p:cNvPr>
          <p:cNvSpPr/>
          <p:nvPr/>
        </p:nvSpPr>
        <p:spPr>
          <a:xfrm>
            <a:off x="1346906" y="5199845"/>
            <a:ext cx="3086294" cy="385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708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Organic Robotics Corporation</a:t>
            </a:r>
          </a:p>
        </p:txBody>
      </p:sp>
      <p:sp>
        <p:nvSpPr>
          <p:cNvPr id="26" name="logo">
            <a:extLst>
              <a:ext uri="{FF2B5EF4-FFF2-40B4-BE49-F238E27FC236}">
                <a16:creationId xmlns:a16="http://schemas.microsoft.com/office/drawing/2014/main" id="{C9444263-C551-6934-963B-651E539E4804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853225" y="3066338"/>
            <a:ext cx="874554" cy="874327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7086" tIns="43543" rIns="87086" bIns="4354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708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1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pic>
        <p:nvPicPr>
          <p:cNvPr id="32" name="Picture 31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D03844ED-EA0F-2E21-9B27-8277CF3D620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08" y="4097950"/>
            <a:ext cx="1865449" cy="1102844"/>
          </a:xfrm>
          <a:prstGeom prst="rect">
            <a:avLst/>
          </a:prstGeom>
        </p:spPr>
      </p:pic>
      <p:pic>
        <p:nvPicPr>
          <p:cNvPr id="25" name="Picture 2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ABA571F1-FA11-5F75-4393-28268201F4A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84245" y="2888763"/>
            <a:ext cx="4775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9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5802001" y="2861583"/>
            <a:ext cx="0" cy="30238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6630553" y="914172"/>
            <a:ext cx="6731" cy="17959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101972" y="2002503"/>
            <a:ext cx="9903789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14" y="122246"/>
            <a:ext cx="4816406" cy="761723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</a:t>
            </a:r>
            <a:r>
              <a:rPr lang="en-US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3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IP Organization Chart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2602774" y="5885436"/>
            <a:ext cx="8772369" cy="34401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EAEAEA"/>
              </a:gs>
            </a:gsLst>
            <a:path path="shape">
              <a:fillToRect l="50000" t="50000" r="50000" b="50000"/>
            </a:path>
          </a:gradFill>
          <a:ln w="317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Analytical and Diagnostics Laboratory     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814199" y="95496"/>
            <a:ext cx="1579563" cy="818675"/>
            <a:chOff x="4559808" y="87951"/>
            <a:chExt cx="1184672" cy="614006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559808" y="87951"/>
              <a:ext cx="1184672" cy="61400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pic>
          <p:nvPicPr>
            <p:cNvPr id="56322" name="Picture 2" descr="http://www.canton.edu/research_foundation/images/SUNYRF_LOGO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30" y="112092"/>
              <a:ext cx="1047647" cy="5559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3105" name="TextBox 35"/>
          <p:cNvSpPr txBox="1">
            <a:spLocks noChangeArrowheads="1"/>
          </p:cNvSpPr>
          <p:nvPr/>
        </p:nvSpPr>
        <p:spPr bwMode="auto">
          <a:xfrm>
            <a:off x="1480110" y="1098487"/>
            <a:ext cx="44070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Dr. Bahgat Sammakia, Director and VP for Research</a:t>
            </a:r>
          </a:p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Mr. Benson Chan, Associate Director</a:t>
            </a:r>
          </a:p>
        </p:txBody>
      </p:sp>
      <p:sp>
        <p:nvSpPr>
          <p:cNvPr id="3110" name="TextBox 41"/>
          <p:cNvSpPr txBox="1">
            <a:spLocks noChangeArrowheads="1"/>
          </p:cNvSpPr>
          <p:nvPr/>
        </p:nvSpPr>
        <p:spPr bwMode="auto">
          <a:xfrm>
            <a:off x="9144550" y="5926474"/>
            <a:ext cx="21405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Dr. Jenny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Sammakia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, Director</a:t>
            </a:r>
          </a:p>
        </p:txBody>
      </p:sp>
      <p:sp>
        <p:nvSpPr>
          <p:cNvPr id="3111" name="TextBox 42"/>
          <p:cNvSpPr txBox="1">
            <a:spLocks noChangeArrowheads="1"/>
          </p:cNvSpPr>
          <p:nvPr/>
        </p:nvSpPr>
        <p:spPr bwMode="auto">
          <a:xfrm>
            <a:off x="8977221" y="1104838"/>
            <a:ext cx="13065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Binghamton University Faculty &amp; Students</a:t>
            </a:r>
          </a:p>
        </p:txBody>
      </p:sp>
      <p:pic>
        <p:nvPicPr>
          <p:cNvPr id="43" name="Picture 2" descr="http://upload.wikimedia.org/wikipedia/commons/3/30/Binghamton_University_State_University_of_New_York_logo_(7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5706" y="88622"/>
            <a:ext cx="2083791" cy="94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/>
          <p:cNvCxnSpPr/>
          <p:nvPr/>
        </p:nvCxnSpPr>
        <p:spPr>
          <a:xfrm flipV="1">
            <a:off x="8985531" y="1027831"/>
            <a:ext cx="0" cy="1013363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229015" y="1524619"/>
            <a:ext cx="1010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COE</a:t>
            </a:r>
          </a:p>
        </p:txBody>
      </p:sp>
      <p:pic>
        <p:nvPicPr>
          <p:cNvPr id="72" name="Picture 4" descr="C:\Users\sczarnec\AppData\Local\Microsoft\Windows\INetCache\Content.Outlook\2B40A2OT\Screen Shot 2015-10-27 at 8.03.30 AM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8096" y="1597164"/>
            <a:ext cx="1406673" cy="37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/>
          <p:cNvCxnSpPr/>
          <p:nvPr/>
        </p:nvCxnSpPr>
        <p:spPr>
          <a:xfrm flipV="1">
            <a:off x="1125335" y="2019566"/>
            <a:ext cx="0" cy="974765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3012076" y="2000775"/>
            <a:ext cx="0" cy="974765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4927420" y="2001696"/>
            <a:ext cx="0" cy="974765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6995500" y="2002311"/>
            <a:ext cx="0" cy="974765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8983287" y="2036795"/>
            <a:ext cx="0" cy="974765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0987564" y="2002503"/>
            <a:ext cx="1" cy="991829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8259" y="2743847"/>
            <a:ext cx="9874357" cy="18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66453" y="2744705"/>
            <a:ext cx="9856163" cy="305048"/>
            <a:chOff x="574840" y="2058529"/>
            <a:chExt cx="7392122" cy="228786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574840" y="2058529"/>
              <a:ext cx="0" cy="228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3372469" y="2058529"/>
              <a:ext cx="0" cy="228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1869998" y="2058529"/>
              <a:ext cx="0" cy="228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6278954" y="2058529"/>
              <a:ext cx="0" cy="228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4972915" y="2058529"/>
              <a:ext cx="0" cy="228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7966962" y="2058529"/>
              <a:ext cx="0" cy="2287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63915" y="2971877"/>
            <a:ext cx="11501031" cy="2961352"/>
            <a:chOff x="197936" y="2228907"/>
            <a:chExt cx="8625773" cy="2221015"/>
          </a:xfrm>
        </p:grpSpPr>
        <p:sp>
          <p:nvSpPr>
            <p:cNvPr id="42" name="Text Box 5"/>
            <p:cNvSpPr txBox="1">
              <a:spLocks noChangeArrowheads="1"/>
            </p:cNvSpPr>
            <p:nvPr/>
          </p:nvSpPr>
          <p:spPr bwMode="auto">
            <a:xfrm>
              <a:off x="7318070" y="2228907"/>
              <a:ext cx="1505639" cy="184992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miter lim="800000"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NECCES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Advanced Batteries</a:t>
              </a: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76430" y="2929254"/>
              <a:ext cx="569214" cy="788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2" descr="http://3dprint.com/wp-content/uploads/2014/10/doe-logo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150" y="3786909"/>
              <a:ext cx="1046076" cy="262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7515102" y="4057507"/>
              <a:ext cx="112459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DoE EFRC</a:t>
              </a:r>
            </a:p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NSF Engine, etc.</a:t>
              </a:r>
            </a:p>
          </p:txBody>
        </p:sp>
        <p:sp>
          <p:nvSpPr>
            <p:cNvPr id="66" name="Text Box 5"/>
            <p:cNvSpPr txBox="1">
              <a:spLocks noChangeArrowheads="1"/>
            </p:cNvSpPr>
            <p:nvPr/>
          </p:nvSpPr>
          <p:spPr bwMode="auto">
            <a:xfrm>
              <a:off x="5936823" y="2232332"/>
              <a:ext cx="1062790" cy="184992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miter lim="800000"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CASP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Advanced Solar Energy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8" name="圖片 9" descr="D:\CASP\Fexible CZTS Solar Cell\Fig\Fig 5.JPG"/>
            <p:cNvPicPr/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84868" y="3150310"/>
              <a:ext cx="763427" cy="43073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6" name="Picture 5" descr="NSF_logo.jp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674" y="3613988"/>
              <a:ext cx="483064" cy="44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5905922" y="4083550"/>
              <a:ext cx="112459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NSF Early Career</a:t>
              </a:r>
            </a:p>
          </p:txBody>
        </p: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97936" y="2232332"/>
              <a:ext cx="1062790" cy="184992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miter lim="800000"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IEEC</a:t>
              </a:r>
            </a:p>
          </p:txBody>
        </p:sp>
        <p:pic>
          <p:nvPicPr>
            <p:cNvPr id="56" name="Picture 20" descr="IEEC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811" y="3100433"/>
              <a:ext cx="715103" cy="682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350456" y="4083550"/>
              <a:ext cx="75775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NYS CAT</a:t>
              </a:r>
            </a:p>
          </p:txBody>
        </p:sp>
        <p:pic>
          <p:nvPicPr>
            <p:cNvPr id="75" name="Picture 4" descr="C:\Users\sczarnec\AppData\Local\Microsoft\Windows\INetCache\Content.Outlook\2B40A2OT\Screen Shot 2015-10-27 at 8.03.30 AM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2686" y="3801661"/>
              <a:ext cx="883681" cy="237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460" y="2609284"/>
              <a:ext cx="957785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Electronics Packaging</a:t>
              </a:r>
            </a:p>
          </p:txBody>
        </p:sp>
        <p:sp>
          <p:nvSpPr>
            <p:cNvPr id="39" name="Text Box 5"/>
            <p:cNvSpPr txBox="1">
              <a:spLocks noChangeArrowheads="1"/>
            </p:cNvSpPr>
            <p:nvPr/>
          </p:nvSpPr>
          <p:spPr bwMode="auto">
            <a:xfrm>
              <a:off x="3013871" y="2232332"/>
              <a:ext cx="1132567" cy="184992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miter lim="800000"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CAMM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0" name="Picture 7" descr="062508_flex08_jwc.jp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413" y="2899530"/>
              <a:ext cx="732234" cy="6839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2777622" y="4083550"/>
              <a:ext cx="1605065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DoD Manufacturing USA</a:t>
              </a: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1810" y="3591068"/>
              <a:ext cx="884682" cy="239936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3045188" y="2553282"/>
              <a:ext cx="957785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Flexible Electronics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576208" y="4087112"/>
              <a:ext cx="86245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NSF I/UCRC</a:t>
              </a:r>
            </a:p>
          </p:txBody>
        </p:sp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4475537" y="2232332"/>
              <a:ext cx="1114175" cy="184992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miter lim="800000"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ES2</a:t>
              </a:r>
              <a:endPara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pic>
          <p:nvPicPr>
            <p:cNvPr id="62" name="Picture 5" descr="NSF_logo.jp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211" y="3592833"/>
              <a:ext cx="483064" cy="44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410" y="3096056"/>
              <a:ext cx="822103" cy="44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78"/>
            <p:cNvSpPr txBox="1"/>
            <p:nvPr/>
          </p:nvSpPr>
          <p:spPr>
            <a:xfrm>
              <a:off x="4512670" y="2560086"/>
              <a:ext cx="9577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Energy-Smart Electronic Systems</a:t>
              </a:r>
            </a:p>
          </p:txBody>
        </p:sp>
        <p:sp>
          <p:nvSpPr>
            <p:cNvPr id="80" name="Text Box 5"/>
            <p:cNvSpPr txBox="1">
              <a:spLocks noChangeArrowheads="1"/>
            </p:cNvSpPr>
            <p:nvPr/>
          </p:nvSpPr>
          <p:spPr bwMode="auto">
            <a:xfrm>
              <a:off x="1600544" y="2232332"/>
              <a:ext cx="1062790" cy="184992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miter lim="800000"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CHIRP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626523" y="2585002"/>
              <a:ext cx="105617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Heterogeneous Integration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618708" y="4083550"/>
              <a:ext cx="1026462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SRC</a:t>
              </a:r>
            </a:p>
          </p:txBody>
        </p:sp>
        <p:pic>
          <p:nvPicPr>
            <p:cNvPr id="89" name="Picture 2" descr="Image result for semiconductor research corporation logo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997" y="3768667"/>
              <a:ext cx="673431" cy="267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2" name="Group 111"/>
            <p:cNvGrpSpPr/>
            <p:nvPr/>
          </p:nvGrpSpPr>
          <p:grpSpPr>
            <a:xfrm>
              <a:off x="1699780" y="3093565"/>
              <a:ext cx="839864" cy="550824"/>
              <a:chOff x="2650733" y="1296339"/>
              <a:chExt cx="5772505" cy="3686627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2650733" y="4119937"/>
                <a:ext cx="5772505" cy="86302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784295" y="3534306"/>
                <a:ext cx="575352" cy="5856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4196899" y="3534306"/>
                <a:ext cx="575352" cy="5856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4903201" y="3534306"/>
                <a:ext cx="575352" cy="5856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5609503" y="3534306"/>
                <a:ext cx="575352" cy="5856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6315805" y="3534306"/>
                <a:ext cx="575352" cy="5856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490597" y="3534306"/>
                <a:ext cx="575352" cy="5856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650733" y="3041151"/>
                <a:ext cx="5772505" cy="49315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" name="Oval 120"/>
              <p:cNvSpPr>
                <a:spLocks noChangeAspect="1"/>
              </p:cNvSpPr>
              <p:nvPr/>
            </p:nvSpPr>
            <p:spPr>
              <a:xfrm>
                <a:off x="2753281" y="2683919"/>
                <a:ext cx="350964" cy="3572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" name="Oval 121"/>
              <p:cNvSpPr>
                <a:spLocks noChangeAspect="1"/>
              </p:cNvSpPr>
              <p:nvPr/>
            </p:nvSpPr>
            <p:spPr>
              <a:xfrm>
                <a:off x="4966845" y="2683919"/>
                <a:ext cx="350964" cy="3572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Oval 122"/>
              <p:cNvSpPr>
                <a:spLocks noChangeAspect="1"/>
              </p:cNvSpPr>
              <p:nvPr/>
            </p:nvSpPr>
            <p:spPr>
              <a:xfrm>
                <a:off x="4413454" y="2683919"/>
                <a:ext cx="350964" cy="3572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" name="Oval 123"/>
              <p:cNvSpPr>
                <a:spLocks noChangeAspect="1"/>
              </p:cNvSpPr>
              <p:nvPr/>
            </p:nvSpPr>
            <p:spPr>
              <a:xfrm>
                <a:off x="3306672" y="2683919"/>
                <a:ext cx="350964" cy="3572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Oval 124"/>
              <p:cNvSpPr>
                <a:spLocks noChangeAspect="1"/>
              </p:cNvSpPr>
              <p:nvPr/>
            </p:nvSpPr>
            <p:spPr>
              <a:xfrm>
                <a:off x="3860063" y="2683919"/>
                <a:ext cx="350964" cy="3572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Oval 125"/>
              <p:cNvSpPr>
                <a:spLocks noChangeAspect="1"/>
              </p:cNvSpPr>
              <p:nvPr/>
            </p:nvSpPr>
            <p:spPr>
              <a:xfrm>
                <a:off x="5520236" y="2683919"/>
                <a:ext cx="350964" cy="3572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Oval 126"/>
              <p:cNvSpPr>
                <a:spLocks noChangeAspect="1"/>
              </p:cNvSpPr>
              <p:nvPr/>
            </p:nvSpPr>
            <p:spPr>
              <a:xfrm>
                <a:off x="6073627" y="2683919"/>
                <a:ext cx="350964" cy="3572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650733" y="2186838"/>
                <a:ext cx="4946726" cy="47007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" name="Oval 129"/>
              <p:cNvSpPr>
                <a:spLocks noChangeAspect="1"/>
              </p:cNvSpPr>
              <p:nvPr/>
            </p:nvSpPr>
            <p:spPr>
              <a:xfrm>
                <a:off x="2674226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7022107" y="3534305"/>
                <a:ext cx="575352" cy="5856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7728412" y="3534310"/>
                <a:ext cx="575352" cy="5856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" name="Oval 132"/>
              <p:cNvSpPr>
                <a:spLocks noChangeAspect="1"/>
              </p:cNvSpPr>
              <p:nvPr/>
            </p:nvSpPr>
            <p:spPr>
              <a:xfrm>
                <a:off x="6627018" y="2683919"/>
                <a:ext cx="350964" cy="3572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Oval 133"/>
              <p:cNvSpPr>
                <a:spLocks noChangeAspect="1"/>
              </p:cNvSpPr>
              <p:nvPr/>
            </p:nvSpPr>
            <p:spPr>
              <a:xfrm>
                <a:off x="7180406" y="2683919"/>
                <a:ext cx="350964" cy="3572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Oval 134"/>
              <p:cNvSpPr>
                <a:spLocks noChangeAspect="1"/>
              </p:cNvSpPr>
              <p:nvPr/>
            </p:nvSpPr>
            <p:spPr>
              <a:xfrm>
                <a:off x="2883959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Oval 135"/>
              <p:cNvSpPr>
                <a:spLocks noChangeAspect="1"/>
              </p:cNvSpPr>
              <p:nvPr/>
            </p:nvSpPr>
            <p:spPr>
              <a:xfrm>
                <a:off x="3093692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>
                <a:off x="3303425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3513158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Oval 138"/>
              <p:cNvSpPr>
                <a:spLocks noChangeAspect="1"/>
              </p:cNvSpPr>
              <p:nvPr/>
            </p:nvSpPr>
            <p:spPr>
              <a:xfrm>
                <a:off x="3722891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Oval 139"/>
              <p:cNvSpPr>
                <a:spLocks noChangeAspect="1"/>
              </p:cNvSpPr>
              <p:nvPr/>
            </p:nvSpPr>
            <p:spPr>
              <a:xfrm>
                <a:off x="3932624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Oval 140"/>
              <p:cNvSpPr>
                <a:spLocks noChangeAspect="1"/>
              </p:cNvSpPr>
              <p:nvPr/>
            </p:nvSpPr>
            <p:spPr>
              <a:xfrm>
                <a:off x="4142357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Oval 141"/>
              <p:cNvSpPr>
                <a:spLocks noChangeAspect="1"/>
              </p:cNvSpPr>
              <p:nvPr/>
            </p:nvSpPr>
            <p:spPr>
              <a:xfrm>
                <a:off x="4352090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Oval 142"/>
              <p:cNvSpPr>
                <a:spLocks noChangeAspect="1"/>
              </p:cNvSpPr>
              <p:nvPr/>
            </p:nvSpPr>
            <p:spPr>
              <a:xfrm>
                <a:off x="4561823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Oval 143"/>
              <p:cNvSpPr>
                <a:spLocks noChangeAspect="1"/>
              </p:cNvSpPr>
              <p:nvPr/>
            </p:nvSpPr>
            <p:spPr>
              <a:xfrm>
                <a:off x="4771556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Oval 144"/>
              <p:cNvSpPr>
                <a:spLocks noChangeAspect="1"/>
              </p:cNvSpPr>
              <p:nvPr/>
            </p:nvSpPr>
            <p:spPr>
              <a:xfrm>
                <a:off x="4981289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Oval 145"/>
              <p:cNvSpPr>
                <a:spLocks noChangeAspect="1"/>
              </p:cNvSpPr>
              <p:nvPr/>
            </p:nvSpPr>
            <p:spPr>
              <a:xfrm>
                <a:off x="5191022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Oval 146"/>
              <p:cNvSpPr>
                <a:spLocks noChangeAspect="1"/>
              </p:cNvSpPr>
              <p:nvPr/>
            </p:nvSpPr>
            <p:spPr>
              <a:xfrm>
                <a:off x="5610488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Oval 147"/>
              <p:cNvSpPr>
                <a:spLocks noChangeAspect="1"/>
              </p:cNvSpPr>
              <p:nvPr/>
            </p:nvSpPr>
            <p:spPr>
              <a:xfrm>
                <a:off x="5820221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" name="Oval 148"/>
              <p:cNvSpPr>
                <a:spLocks noChangeAspect="1"/>
              </p:cNvSpPr>
              <p:nvPr/>
            </p:nvSpPr>
            <p:spPr>
              <a:xfrm>
                <a:off x="6029954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" name="Oval 149"/>
              <p:cNvSpPr>
                <a:spLocks noChangeAspect="1"/>
              </p:cNvSpPr>
              <p:nvPr/>
            </p:nvSpPr>
            <p:spPr>
              <a:xfrm>
                <a:off x="6239687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" name="Oval 150"/>
              <p:cNvSpPr>
                <a:spLocks noChangeAspect="1"/>
              </p:cNvSpPr>
              <p:nvPr/>
            </p:nvSpPr>
            <p:spPr>
              <a:xfrm>
                <a:off x="6449420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" name="Oval 151"/>
              <p:cNvSpPr>
                <a:spLocks noChangeAspect="1"/>
              </p:cNvSpPr>
              <p:nvPr/>
            </p:nvSpPr>
            <p:spPr>
              <a:xfrm>
                <a:off x="6659153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" name="Oval 152"/>
              <p:cNvSpPr>
                <a:spLocks noChangeAspect="1"/>
              </p:cNvSpPr>
              <p:nvPr/>
            </p:nvSpPr>
            <p:spPr>
              <a:xfrm>
                <a:off x="6868886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" name="Oval 153"/>
              <p:cNvSpPr>
                <a:spLocks noChangeAspect="1"/>
              </p:cNvSpPr>
              <p:nvPr/>
            </p:nvSpPr>
            <p:spPr>
              <a:xfrm>
                <a:off x="7078619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" name="Oval 154"/>
              <p:cNvSpPr>
                <a:spLocks noChangeAspect="1"/>
              </p:cNvSpPr>
              <p:nvPr/>
            </p:nvSpPr>
            <p:spPr>
              <a:xfrm>
                <a:off x="7288352" y="2010594"/>
                <a:ext cx="140385" cy="1428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5610488" y="1828800"/>
                <a:ext cx="1818249" cy="181794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650733" y="1296339"/>
                <a:ext cx="2827820" cy="71425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5616711" y="1296339"/>
                <a:ext cx="1818249" cy="479549"/>
                <a:chOff x="5595195" y="1285581"/>
                <a:chExt cx="1818249" cy="479549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5595195" y="1693684"/>
                  <a:ext cx="1818249" cy="71446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095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5595195" y="1285581"/>
                  <a:ext cx="1818249" cy="71446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095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5595195" y="1421615"/>
                  <a:ext cx="1818249" cy="71446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095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5595195" y="1557649"/>
                  <a:ext cx="1818249" cy="71446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095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0" name="TextBox 38"/>
          <p:cNvSpPr txBox="1">
            <a:spLocks noChangeArrowheads="1"/>
          </p:cNvSpPr>
          <p:nvPr/>
        </p:nvSpPr>
        <p:spPr bwMode="auto">
          <a:xfrm>
            <a:off x="9963061" y="2129865"/>
            <a:ext cx="191246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Prof. Stan Whittingham Director</a:t>
            </a:r>
          </a:p>
        </p:txBody>
      </p:sp>
      <p:sp>
        <p:nvSpPr>
          <p:cNvPr id="3109" name="TextBox 40"/>
          <p:cNvSpPr txBox="1">
            <a:spLocks noChangeArrowheads="1"/>
          </p:cNvSpPr>
          <p:nvPr/>
        </p:nvSpPr>
        <p:spPr bwMode="auto">
          <a:xfrm>
            <a:off x="7755856" y="2132690"/>
            <a:ext cx="186213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Prof. Tara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Dhakal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Director</a:t>
            </a:r>
          </a:p>
        </p:txBody>
      </p:sp>
      <p:sp>
        <p:nvSpPr>
          <p:cNvPr id="3108" name="TextBox 39"/>
          <p:cNvSpPr txBox="1">
            <a:spLocks noChangeArrowheads="1"/>
          </p:cNvSpPr>
          <p:nvPr/>
        </p:nvSpPr>
        <p:spPr bwMode="auto">
          <a:xfrm>
            <a:off x="4187134" y="2125689"/>
            <a:ext cx="138430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Prof. Mark Poliks Director</a:t>
            </a:r>
          </a:p>
        </p:txBody>
      </p:sp>
      <p:sp>
        <p:nvSpPr>
          <p:cNvPr id="3107" name="TextBox 38"/>
          <p:cNvSpPr txBox="1">
            <a:spLocks noChangeArrowheads="1"/>
          </p:cNvSpPr>
          <p:nvPr/>
        </p:nvSpPr>
        <p:spPr bwMode="auto">
          <a:xfrm>
            <a:off x="409823" y="2111986"/>
            <a:ext cx="138430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Prof. SB Park Director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1915" y="2122939"/>
            <a:ext cx="203432" cy="576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Box 38"/>
          <p:cNvSpPr txBox="1">
            <a:spLocks noChangeArrowheads="1"/>
          </p:cNvSpPr>
          <p:nvPr/>
        </p:nvSpPr>
        <p:spPr bwMode="auto">
          <a:xfrm>
            <a:off x="1604051" y="2077722"/>
            <a:ext cx="2781068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Prof. Bahgat Sammakia; Prof. Kanad Ghose; Prof. Ganesh Subbarayan (Purdue), Co-directors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42315" y="2161877"/>
            <a:ext cx="533400" cy="456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06" name="TextBox 37"/>
          <p:cNvSpPr txBox="1">
            <a:spLocks noChangeArrowheads="1"/>
          </p:cNvSpPr>
          <p:nvPr/>
        </p:nvSpPr>
        <p:spPr bwMode="auto">
          <a:xfrm>
            <a:off x="6037217" y="2133825"/>
            <a:ext cx="166462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Prof. Kanad Ghose Director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866746" y="1041015"/>
            <a:ext cx="1474471" cy="868179"/>
            <a:chOff x="4488626" y="780761"/>
            <a:chExt cx="1105853" cy="651134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4488626" y="780761"/>
              <a:ext cx="1105853" cy="65113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</a:gra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6971" y="867612"/>
              <a:ext cx="829163" cy="506711"/>
            </a:xfrm>
            <a:prstGeom prst="rect">
              <a:avLst/>
            </a:prstGeom>
          </p:spPr>
        </p:pic>
      </p:grpSp>
      <p:pic>
        <p:nvPicPr>
          <p:cNvPr id="167" name="Picture 4" descr="C:\Users\sczarnec\AppData\Local\Microsoft\Windows\INetCache\Content.Outlook\2B40A2OT\Screen Shot 2015-10-27 at 8.03.30 AM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0416" y="5097525"/>
            <a:ext cx="1178241" cy="31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TextBox 167"/>
          <p:cNvSpPr txBox="1"/>
          <p:nvPr/>
        </p:nvSpPr>
        <p:spPr>
          <a:xfrm>
            <a:off x="4176294" y="5614657"/>
            <a:ext cx="101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NYS CAT</a:t>
            </a:r>
          </a:p>
        </p:txBody>
      </p:sp>
    </p:spTree>
    <p:extLst>
      <p:ext uri="{BB962C8B-B14F-4D97-AF65-F5344CB8AC3E}">
        <p14:creationId xmlns:p14="http://schemas.microsoft.com/office/powerpoint/2010/main" val="82165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7776-FAAE-4068-A2ED-4BC402A4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9" y="144692"/>
            <a:ext cx="8516040" cy="572694"/>
          </a:xfrm>
        </p:spPr>
        <p:txBody>
          <a:bodyPr>
            <a:normAutofit/>
          </a:bodyPr>
          <a:lstStyle/>
          <a:p>
            <a:r>
              <a:rPr lang="en-US" sz="2800" b="1" dirty="0"/>
              <a:t>Center for Advanced Microelectronics 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6034B-17BE-4491-BF3A-16CDABC51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11" y="678822"/>
            <a:ext cx="6294952" cy="48026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CAMM was founded in 2005 with funds from NYS and ARL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 New York State Center of Advanced Technology (CAT)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New York Node </a:t>
            </a:r>
            <a:r>
              <a:rPr lang="en-US" sz="1800" dirty="0" err="1"/>
              <a:t>NextFlex</a:t>
            </a:r>
            <a:r>
              <a:rPr lang="en-US" sz="1800" dirty="0"/>
              <a:t> Manufacturing USA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Specialized facilities for large panel, roll-to-roll, printed and component assembly, fabrication and test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~10-15 unique projects at a given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Support company (and academic) related R&amp;D programs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Technical staff of five, plus graduate students working on funded projects, also, in part, operate as a user facility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Host three companies within CAMM facilities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Funded by company, federal, and NYS (CAT), responsible for economic development in NYS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Approximately 10K sq ft of class 1000 capable cleanroom space located at the Huron Campus, Endicott NY (former IBM site).  More than 30K sq ft in three locations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In addition: S3IP NYS Center of Excellence affiliated supporting facilities and centers (IEEC, SRC-CHIRP, ES2, ADL, </a:t>
            </a:r>
            <a:r>
              <a:rPr lang="en-US" sz="1800" dirty="0" err="1"/>
              <a:t>NLab</a:t>
            </a:r>
            <a:r>
              <a:rPr lang="en-US" sz="1800" dirty="0"/>
              <a:t>, etc.)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64DA02A7-D00D-B94E-A3DB-DA208FC412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35" y="5772749"/>
            <a:ext cx="2110740" cy="960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722DE4-784D-3F4C-A5F8-6FAB0E0B6C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5049" y="4181512"/>
            <a:ext cx="2050796" cy="13578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984A90-155B-3A4B-BC6A-0673F76464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238"/>
          <a:stretch/>
        </p:blipFill>
        <p:spPr>
          <a:xfrm>
            <a:off x="6551959" y="5586698"/>
            <a:ext cx="2454930" cy="1155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6F25B4-AF35-6B4C-81D3-0F839122EB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11802" y="910409"/>
            <a:ext cx="1476592" cy="1133348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43A599-5582-A14C-839B-296FBAFC46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38" r="26692"/>
          <a:stretch/>
        </p:blipFill>
        <p:spPr>
          <a:xfrm>
            <a:off x="8502734" y="1194067"/>
            <a:ext cx="1105576" cy="830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453C72-4BF4-F942-8B6D-0BCA377127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9795574" y="275845"/>
            <a:ext cx="1148982" cy="11064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3216A84-887A-844C-84D2-AE1E972E74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178" y="5526431"/>
            <a:ext cx="1975104" cy="12435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30647D-BD8C-5B49-8280-2C8BCBC02A1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290" y="3373060"/>
            <a:ext cx="1316736" cy="98069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0941B6-6971-A34F-AD55-5B93EFCE461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8323" y="2532773"/>
            <a:ext cx="139949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E7CF9C-8F03-3840-AB19-75A92A0BE00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8709" y="1576495"/>
            <a:ext cx="994867" cy="8270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94E28-66A7-DF46-8C01-8CFFB861520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1661" y="325991"/>
            <a:ext cx="936285" cy="1147412"/>
          </a:xfrm>
          <a:prstGeom prst="rect">
            <a:avLst/>
          </a:prstGeom>
        </p:spPr>
      </p:pic>
      <p:pic>
        <p:nvPicPr>
          <p:cNvPr id="34" name="Picture 33" descr="A picture containing game, holding, player, sitting&#10;&#10;Description automatically generated">
            <a:extLst>
              <a:ext uri="{FF2B5EF4-FFF2-40B4-BE49-F238E27FC236}">
                <a16:creationId xmlns:a16="http://schemas.microsoft.com/office/drawing/2014/main" id="{AA077F75-54F1-644C-BF5A-7C32747E400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9861" y="1467989"/>
            <a:ext cx="1017574" cy="853414"/>
          </a:xfrm>
          <a:prstGeom prst="rect">
            <a:avLst/>
          </a:prstGeom>
        </p:spPr>
      </p:pic>
      <p:pic>
        <p:nvPicPr>
          <p:cNvPr id="35" name="Picture 34" descr="A picture containing indoor, table, desk, computer&#10;&#10;Description automatically generated">
            <a:extLst>
              <a:ext uri="{FF2B5EF4-FFF2-40B4-BE49-F238E27FC236}">
                <a16:creationId xmlns:a16="http://schemas.microsoft.com/office/drawing/2014/main" id="{9CF56012-DFF5-964B-9EE9-DBDAFF6B561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563" y="5594362"/>
            <a:ext cx="1348947" cy="113789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827028A-FC5A-4C43-900C-4CF0C9F9256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640" y="5609275"/>
            <a:ext cx="1645920" cy="1097280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BFAA75-49D6-1A46-93FF-71F717B2802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106" y="4587629"/>
            <a:ext cx="1280160" cy="853440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480D105-BDEA-E544-A937-CF1B87AA72D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1783" y="5879629"/>
            <a:ext cx="1882260" cy="868405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6F1D779-80EA-F44C-B54B-A4500F5AD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62329" y="2111980"/>
            <a:ext cx="1193193" cy="101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8022B7-8A12-F44E-A53D-FFD907BBB41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730" y="2032491"/>
            <a:ext cx="1316736" cy="219456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2" name="Picture 4" descr="100_1043">
            <a:extLst>
              <a:ext uri="{FF2B5EF4-FFF2-40B4-BE49-F238E27FC236}">
                <a16:creationId xmlns:a16="http://schemas.microsoft.com/office/drawing/2014/main" id="{3E18ED01-7255-D741-977C-D374FDE7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5350" y="3219810"/>
            <a:ext cx="121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6AC024-F834-E749-89EC-E79B5B39DF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66"/>
          <a:stretch/>
        </p:blipFill>
        <p:spPr>
          <a:xfrm>
            <a:off x="9339417" y="4449754"/>
            <a:ext cx="1104403" cy="1044575"/>
          </a:xfrm>
          <a:prstGeom prst="rect">
            <a:avLst/>
          </a:prstGeom>
        </p:spPr>
      </p:pic>
      <p:pic>
        <p:nvPicPr>
          <p:cNvPr id="26" name="Picture 25" descr="SNAP-185603-0018.jpg">
            <a:extLst>
              <a:ext uri="{FF2B5EF4-FFF2-40B4-BE49-F238E27FC236}">
                <a16:creationId xmlns:a16="http://schemas.microsoft.com/office/drawing/2014/main" id="{FFCB33B0-26AE-9F4E-85AB-CF8AB4D1D546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2544" y="516748"/>
            <a:ext cx="760095" cy="627380"/>
          </a:xfrm>
          <a:prstGeom prst="rect">
            <a:avLst/>
          </a:prstGeom>
        </p:spPr>
      </p:pic>
      <p:pic>
        <p:nvPicPr>
          <p:cNvPr id="25" name="Picture 24" descr="Graph1.png">
            <a:extLst>
              <a:ext uri="{FF2B5EF4-FFF2-40B4-BE49-F238E27FC236}">
                <a16:creationId xmlns:a16="http://schemas.microsoft.com/office/drawing/2014/main" id="{93E7946E-2C64-A945-A26B-1AEC5CC657E9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4688" y="2365202"/>
            <a:ext cx="12192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55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D243CE0-5B9E-49AB-BCF4-A2757D07BF12}"/>
              </a:ext>
            </a:extLst>
          </p:cNvPr>
          <p:cNvSpPr txBox="1"/>
          <p:nvPr/>
        </p:nvSpPr>
        <p:spPr>
          <a:xfrm>
            <a:off x="105438" y="39075"/>
            <a:ext cx="11942756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CAMM and S3IP Facilities and Equipment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353ED-8D1B-4298-B56B-96BF39D6D13D}"/>
              </a:ext>
            </a:extLst>
          </p:cNvPr>
          <p:cNvSpPr txBox="1"/>
          <p:nvPr/>
        </p:nvSpPr>
        <p:spPr>
          <a:xfrm>
            <a:off x="86537" y="872990"/>
            <a:ext cx="440926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Roll-to-Roll Manufacturing Facilities: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Lithography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Vacuum Sputter Deposition (KDF, GVE, and CHA)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Handling, Inspection,  Lamination, and Wet Processing</a:t>
            </a:r>
            <a:endParaRPr kumimoji="0" lang="en-US" sz="1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7B5C8F-DB6A-49E6-8F43-7C0D925649B7}"/>
              </a:ext>
            </a:extLst>
          </p:cNvPr>
          <p:cNvSpPr txBox="1"/>
          <p:nvPr/>
        </p:nvSpPr>
        <p:spPr>
          <a:xfrm>
            <a:off x="83632" y="1883344"/>
            <a:ext cx="4409263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Characterization: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Keyence VK-X1050 laser scanning confocal microscope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VHX-6000 digital microscope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vector network analyzers up to 40 GHz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LCR meters and data acquisitions units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Netzsch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DEA 288 Dielectric Analyzer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precision electrical resistance meters, source meters, and power supplies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8F59D-972A-4413-8B43-0D1102D4B56D}"/>
              </a:ext>
            </a:extLst>
          </p:cNvPr>
          <p:cNvSpPr txBox="1"/>
          <p:nvPr/>
        </p:nvSpPr>
        <p:spPr>
          <a:xfrm>
            <a:off x="83632" y="3788942"/>
            <a:ext cx="4409263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equipment: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Novacentrix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PulseForge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Invent photonic curing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Atmospheric plasma jet-flow system for surface modification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 angle measurement (goniometer)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Dremel Digilab LC40 laser cutter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FinTech Pico pick and place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Rheomter and viscometer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6AD9BE-74B1-4C07-8ECB-B7CA72334F08}"/>
              </a:ext>
            </a:extLst>
          </p:cNvPr>
          <p:cNvGrpSpPr/>
          <p:nvPr/>
        </p:nvGrpSpPr>
        <p:grpSpPr>
          <a:xfrm>
            <a:off x="7436115" y="509649"/>
            <a:ext cx="4401063" cy="6208451"/>
            <a:chOff x="7018964" y="43581"/>
            <a:chExt cx="4661805" cy="6816528"/>
          </a:xfrm>
        </p:grpSpPr>
        <p:pic>
          <p:nvPicPr>
            <p:cNvPr id="25" name="Picture 24" descr="100_2739">
              <a:extLst>
                <a:ext uri="{FF2B5EF4-FFF2-40B4-BE49-F238E27FC236}">
                  <a16:creationId xmlns:a16="http://schemas.microsoft.com/office/drawing/2014/main" id="{F31E0F48-1723-430B-8861-4DA91F0E9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0754" y="43581"/>
              <a:ext cx="2432050" cy="158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52" descr="IMG_2296">
              <a:extLst>
                <a:ext uri="{FF2B5EF4-FFF2-40B4-BE49-F238E27FC236}">
                  <a16:creationId xmlns:a16="http://schemas.microsoft.com/office/drawing/2014/main" id="{2FAC774F-5873-4835-998C-DE3821CBC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1078" y="61706"/>
              <a:ext cx="2163318" cy="15496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A169F97-92F3-46A7-8FDF-D3A05FA763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18964" y="3284884"/>
              <a:ext cx="4661805" cy="3575225"/>
              <a:chOff x="285132" y="164688"/>
              <a:chExt cx="8548546" cy="655603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C676F8A-88B9-431C-B91A-066AF8D3A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5132" y="164688"/>
                <a:ext cx="4455622" cy="250628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36086FD-18BD-4D56-B4C8-44FE2575E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56286" y="4425630"/>
                <a:ext cx="4077392" cy="2293066"/>
              </a:xfrm>
              <a:prstGeom prst="rect">
                <a:avLst/>
              </a:prstGeom>
            </p:spPr>
          </p:pic>
          <p:pic>
            <p:nvPicPr>
              <p:cNvPr id="32" name="Content Placeholder 3" descr="RM Phone Pictures 1139.jpg">
                <a:extLst>
                  <a:ext uri="{FF2B5EF4-FFF2-40B4-BE49-F238E27FC236}">
                    <a16:creationId xmlns:a16="http://schemas.microsoft.com/office/drawing/2014/main" id="{8B4EE3B3-623D-4997-BEBD-26ADBED14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5132" y="2105085"/>
                <a:ext cx="4658452" cy="2620172"/>
              </a:xfrm>
              <a:prstGeom prst="rect">
                <a:avLst/>
              </a:prstGeom>
            </p:spPr>
          </p:pic>
          <p:pic>
            <p:nvPicPr>
              <p:cNvPr id="33" name="Picture 2" descr="C:\Users\Owner\Downloads\20151008_103933.jpg">
                <a:extLst>
                  <a:ext uri="{FF2B5EF4-FFF2-40B4-BE49-F238E27FC236}">
                    <a16:creationId xmlns:a16="http://schemas.microsoft.com/office/drawing/2014/main" id="{62DF3436-DC66-41A4-A3E0-A7A0A627AF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3622" y="164688"/>
                <a:ext cx="4159689" cy="2339201"/>
              </a:xfrm>
              <a:prstGeom prst="rect">
                <a:avLst/>
              </a:prstGeom>
              <a:noFill/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C2ABD10-453B-48BB-BA72-4503CBBEB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5132" y="4536649"/>
                <a:ext cx="3276600" cy="2173362"/>
              </a:xfrm>
              <a:prstGeom prst="rect">
                <a:avLst/>
              </a:prstGeom>
            </p:spPr>
          </p:pic>
          <p:pic>
            <p:nvPicPr>
              <p:cNvPr id="35" name="Picture 2" descr="C:\Users\Owner\Downloads\20150828_104930.jpg">
                <a:extLst>
                  <a:ext uri="{FF2B5EF4-FFF2-40B4-BE49-F238E27FC236}">
                    <a16:creationId xmlns:a16="http://schemas.microsoft.com/office/drawing/2014/main" id="{E7DA02E3-6E88-48DF-A92B-782A4B4284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6286" y="2174078"/>
                <a:ext cx="4069911" cy="2289325"/>
              </a:xfrm>
              <a:prstGeom prst="rect">
                <a:avLst/>
              </a:prstGeom>
              <a:noFill/>
            </p:spPr>
          </p:pic>
          <p:pic>
            <p:nvPicPr>
              <p:cNvPr id="36" name="Picture 2" descr="C:\Users\Owner\Downloads\20150828_105355.jpg">
                <a:extLst>
                  <a:ext uri="{FF2B5EF4-FFF2-40B4-BE49-F238E27FC236}">
                    <a16:creationId xmlns:a16="http://schemas.microsoft.com/office/drawing/2014/main" id="{045AC742-184E-4385-A0E5-42EADAF096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810557" y="4456336"/>
                <a:ext cx="2896569" cy="2264387"/>
              </a:xfrm>
              <a:prstGeom prst="rect">
                <a:avLst/>
              </a:prstGeom>
              <a:noFill/>
            </p:spPr>
          </p:pic>
        </p:grpSp>
        <p:pic>
          <p:nvPicPr>
            <p:cNvPr id="28" name="Picture 2" descr="Poster 7- General Vacuum">
              <a:extLst>
                <a:ext uri="{FF2B5EF4-FFF2-40B4-BE49-F238E27FC236}">
                  <a16:creationId xmlns:a16="http://schemas.microsoft.com/office/drawing/2014/main" id="{1DBEA19D-8E42-4C2E-A418-E045A7F91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280" y="1621115"/>
              <a:ext cx="2206857" cy="1813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" descr="100_0806">
              <a:extLst>
                <a:ext uri="{FF2B5EF4-FFF2-40B4-BE49-F238E27FC236}">
                  <a16:creationId xmlns:a16="http://schemas.microsoft.com/office/drawing/2014/main" id="{E3879724-4F7E-4871-B2F1-55398707A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5991" y="1627838"/>
              <a:ext cx="2432050" cy="1825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C0EB52-FC24-400C-BF7C-83AC380D8E26}"/>
              </a:ext>
            </a:extLst>
          </p:cNvPr>
          <p:cNvSpPr txBox="1"/>
          <p:nvPr/>
        </p:nvSpPr>
        <p:spPr>
          <a:xfrm>
            <a:off x="4614334" y="1828248"/>
            <a:ext cx="2622613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S3IP Facilities &amp; Equipment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Analytical and Diagnostics Lab (ADL)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SEMS/ TEM / FIB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 microscope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X-ray, CT scan, and CSAM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Materials and element analysis equipment (XPS, EDX, FRIR,…)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Thermal suite includes DSC, TGA and TGA/MS,…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IEEC , Failure Analysis and Reliability Lab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Nanofabrication Lab</a:t>
            </a:r>
          </a:p>
        </p:txBody>
      </p:sp>
    </p:spTree>
    <p:extLst>
      <p:ext uri="{BB962C8B-B14F-4D97-AF65-F5344CB8AC3E}">
        <p14:creationId xmlns:p14="http://schemas.microsoft.com/office/powerpoint/2010/main" val="731263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A611-44FF-FDB7-589D-6B7298990BEB}"/>
              </a:ext>
            </a:extLst>
          </p:cNvPr>
          <p:cNvSpPr txBox="1">
            <a:spLocks/>
          </p:cNvSpPr>
          <p:nvPr/>
        </p:nvSpPr>
        <p:spPr>
          <a:xfrm>
            <a:off x="3653728" y="119911"/>
            <a:ext cx="4416417" cy="66418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the challenges 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 thin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 and soft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electronic components – neutral axis engineering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Heterogeneous device Integration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Thinned semiconductor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device handling, placement, assembly, anisotropic conductive adhesives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Printing, patterning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conductive inks &amp; sintering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Sustainable materials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fabrication processes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Interconnecting in the z-direction: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printed vias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Additive manufacturing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resistors, capacitors, inductors &amp; interconnects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Stretchable &amp;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highly stretchable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conductive inks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Printed RF components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&amp; fabrication, interconnects and high-temperature applications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Wearable medical devices</a:t>
            </a:r>
          </a:p>
          <a:p>
            <a:pPr marL="519113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Multilayer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printed &amp; laminated structures</a:t>
            </a:r>
          </a:p>
          <a:p>
            <a:pPr marL="519113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Sweat and hydration patch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microfluidic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channels &amp; printed electrochemical sensors</a:t>
            </a:r>
          </a:p>
          <a:p>
            <a:pPr marL="519113" marR="0" lvl="1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Vital signs patch for ambulatory aeromedical care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high-power module packaging with printed interconnections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Electromechanical, RF, temperature/humidity, power cycling testing and reliability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5E5A7-764C-84E4-E145-8E4B2DA2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15" y="543486"/>
            <a:ext cx="1550289" cy="1282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0F01E-9563-ADC3-8E48-7D736F744D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94" y="1878942"/>
            <a:ext cx="1548384" cy="1115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BE189-A5EA-DF6A-2273-203464139C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673"/>
          <a:stretch/>
        </p:blipFill>
        <p:spPr>
          <a:xfrm>
            <a:off x="1982024" y="1884069"/>
            <a:ext cx="1333322" cy="1149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F76F1-3933-E701-5148-EC90C4A9A5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233" y="3084793"/>
            <a:ext cx="1775206" cy="1473200"/>
          </a:xfrm>
          <a:prstGeom prst="rect">
            <a:avLst/>
          </a:prstGeom>
        </p:spPr>
      </p:pic>
      <p:pic>
        <p:nvPicPr>
          <p:cNvPr id="8" name="Picture 5" descr="Volcano rolled">
            <a:extLst>
              <a:ext uri="{FF2B5EF4-FFF2-40B4-BE49-F238E27FC236}">
                <a16:creationId xmlns:a16="http://schemas.microsoft.com/office/drawing/2014/main" id="{CA933E70-8E5C-E23F-7785-2A989ED2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2C180D"/>
              </a:clrFrom>
              <a:clrTo>
                <a:srgbClr val="2C180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4620" y="1584377"/>
            <a:ext cx="1709678" cy="30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Volcano - Frame - with die -close up">
            <a:extLst>
              <a:ext uri="{FF2B5EF4-FFF2-40B4-BE49-F238E27FC236}">
                <a16:creationId xmlns:a16="http://schemas.microsoft.com/office/drawing/2014/main" id="{ABFA59A8-C3B7-F4DC-7269-16A86E288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783" y="154900"/>
            <a:ext cx="2139964" cy="1341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Die_SEM_low-mag1">
            <a:extLst>
              <a:ext uri="{FF2B5EF4-FFF2-40B4-BE49-F238E27FC236}">
                <a16:creationId xmlns:a16="http://schemas.microsoft.com/office/drawing/2014/main" id="{414D08D8-051A-D360-FFC2-D191D8ADB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1761" y="116800"/>
            <a:ext cx="1178743" cy="182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79A95C-5947-9B8B-6A9A-F609289C91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221"/>
          <a:stretch/>
        </p:blipFill>
        <p:spPr>
          <a:xfrm>
            <a:off x="8669950" y="2040665"/>
            <a:ext cx="1215728" cy="1292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BE7F5D-3071-8826-A81F-816E23747D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731572" y="5817633"/>
            <a:ext cx="1168146" cy="800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B91A3-7EEB-B29F-8D8D-EFCBB51C74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3204" y="5696734"/>
            <a:ext cx="2393696" cy="10078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261DC0-7E30-2864-786D-A3275BD4EA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161"/>
          <a:stretch/>
        </p:blipFill>
        <p:spPr>
          <a:xfrm>
            <a:off x="10749747" y="4446770"/>
            <a:ext cx="1354832" cy="11064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43EAB-0239-F339-095A-5EFA9F2D29C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78" b="27428"/>
          <a:stretch/>
        </p:blipFill>
        <p:spPr>
          <a:xfrm>
            <a:off x="9793080" y="3516348"/>
            <a:ext cx="1155764" cy="7319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A83ACE-C1B9-FEA7-7356-3E9CCE419A0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541" y="4642745"/>
            <a:ext cx="1054989" cy="7726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749E9B-CA4D-4F9A-476A-F8176CB9970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2702" y="3432316"/>
            <a:ext cx="1284514" cy="1009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45C544-E363-B996-2D85-94659455155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35" t="34755" r="8961" b="17854"/>
          <a:stretch/>
        </p:blipFill>
        <p:spPr>
          <a:xfrm>
            <a:off x="8469312" y="4524500"/>
            <a:ext cx="1168081" cy="1015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DB0DC8-B888-BD81-FEF8-9EFA479E50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6614" y="3405376"/>
            <a:ext cx="1048385" cy="9516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0EEA66-8E7F-CEAF-4370-0C77F624DCF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875063" y="2160973"/>
            <a:ext cx="1331976" cy="10281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7FE091-6B5C-70AB-A18B-914AD0A320E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1095295" y="2194568"/>
            <a:ext cx="1025271" cy="867537"/>
          </a:xfrm>
          <a:prstGeom prst="rect">
            <a:avLst/>
          </a:prstGeom>
        </p:spPr>
      </p:pic>
      <p:pic>
        <p:nvPicPr>
          <p:cNvPr id="24" name="Picture 2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FA492879-A741-437F-2E8F-E3A27AC4649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144"/>
          <a:stretch/>
        </p:blipFill>
        <p:spPr>
          <a:xfrm>
            <a:off x="7980693" y="5726933"/>
            <a:ext cx="859028" cy="1039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9E1AC4-37CE-3E57-46F3-23E4B698A04B}"/>
              </a:ext>
            </a:extLst>
          </p:cNvPr>
          <p:cNvSpPr txBox="1"/>
          <p:nvPr/>
        </p:nvSpPr>
        <p:spPr>
          <a:xfrm>
            <a:off x="132655" y="85450"/>
            <a:ext cx="3594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Flexible, Hybrid &amp; Additive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C22A93-D4A6-9389-9087-9101FBC0D44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60806"/>
          <a:stretch/>
        </p:blipFill>
        <p:spPr>
          <a:xfrm>
            <a:off x="578105" y="4633710"/>
            <a:ext cx="2477371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3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1D85108-338B-4721-A364-0AFE90BBF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928" y="477117"/>
            <a:ext cx="6486706" cy="336528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60E63E-AEB2-4090-9292-772DB4481DB1}"/>
              </a:ext>
            </a:extLst>
          </p:cNvPr>
          <p:cNvGrpSpPr/>
          <p:nvPr/>
        </p:nvGrpSpPr>
        <p:grpSpPr>
          <a:xfrm>
            <a:off x="2288359" y="3897741"/>
            <a:ext cx="9813262" cy="2789755"/>
            <a:chOff x="2281672" y="3764489"/>
            <a:chExt cx="9813262" cy="278975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1923278-1187-43C9-AFF4-EB60FF4FB503}"/>
                </a:ext>
              </a:extLst>
            </p:cNvPr>
            <p:cNvGrpSpPr/>
            <p:nvPr/>
          </p:nvGrpSpPr>
          <p:grpSpPr>
            <a:xfrm>
              <a:off x="2281672" y="3764489"/>
              <a:ext cx="7628656" cy="2789755"/>
              <a:chOff x="4284547" y="3645844"/>
              <a:chExt cx="7628656" cy="278975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21F1CD-4298-414F-999A-FC530D29C22B}"/>
                  </a:ext>
                </a:extLst>
              </p:cNvPr>
              <p:cNvSpPr txBox="1"/>
              <p:nvPr/>
            </p:nvSpPr>
            <p:spPr>
              <a:xfrm>
                <a:off x="5575130" y="4802046"/>
                <a:ext cx="156618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Silver Via on PI</a:t>
                </a:r>
              </a:p>
            </p:txBody>
          </p:sp>
          <p:pic>
            <p:nvPicPr>
              <p:cNvPr id="26" name="Picture 25" descr="A close up of a device&#10;&#10;Description automatically generated">
                <a:extLst>
                  <a:ext uri="{FF2B5EF4-FFF2-40B4-BE49-F238E27FC236}">
                    <a16:creationId xmlns:a16="http://schemas.microsoft.com/office/drawing/2014/main" id="{4C8BB81B-8344-42BE-9A65-843E76386F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75130" y="3673690"/>
                <a:ext cx="1566186" cy="1091362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furniture, rug&#10;&#10;Description automatically generated">
                <a:extLst>
                  <a:ext uri="{FF2B5EF4-FFF2-40B4-BE49-F238E27FC236}">
                    <a16:creationId xmlns:a16="http://schemas.microsoft.com/office/drawing/2014/main" id="{F47796AE-F70F-41E5-84F5-E4EEA8787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84547" y="5156950"/>
                <a:ext cx="1259525" cy="944644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C949C4-2835-48B8-B923-0DBD7D97E9F3}"/>
                  </a:ext>
                </a:extLst>
              </p:cNvPr>
              <p:cNvSpPr txBox="1"/>
              <p:nvPr/>
            </p:nvSpPr>
            <p:spPr>
              <a:xfrm>
                <a:off x="4284547" y="6158600"/>
                <a:ext cx="1259525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 on Ceramic </a:t>
                </a:r>
              </a:p>
            </p:txBody>
          </p:sp>
          <p:pic>
            <p:nvPicPr>
              <p:cNvPr id="29" name="Picture 28" descr="A picture containing indoor, table, brown, sitting&#10;&#10;Description automatically generated">
                <a:extLst>
                  <a:ext uri="{FF2B5EF4-FFF2-40B4-BE49-F238E27FC236}">
                    <a16:creationId xmlns:a16="http://schemas.microsoft.com/office/drawing/2014/main" id="{99E941FE-B7AE-493D-9F1D-25E5E8D8A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30452" y="5156950"/>
                <a:ext cx="1259525" cy="944644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8E343A-7DA7-4DBB-9460-F09F2FC72347}"/>
                  </a:ext>
                </a:extLst>
              </p:cNvPr>
              <p:cNvSpPr txBox="1"/>
              <p:nvPr/>
            </p:nvSpPr>
            <p:spPr>
              <a:xfrm>
                <a:off x="5576039" y="6158600"/>
                <a:ext cx="1566187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Au on 40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µm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Ceramic 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CFA95B1-589A-4E42-839E-471562522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241101" y="3645844"/>
                <a:ext cx="1060354" cy="109728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93EEBA-142F-49D3-A409-46407855DAAA}"/>
                  </a:ext>
                </a:extLst>
              </p:cNvPr>
              <p:cNvSpPr txBox="1"/>
              <p:nvPr/>
            </p:nvSpPr>
            <p:spPr>
              <a:xfrm>
                <a:off x="7241102" y="4798113"/>
                <a:ext cx="1060354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CNS on PET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D33D208-6039-4322-BFD9-97F8D1BD7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255056" y="5151351"/>
                <a:ext cx="1458722" cy="944644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7AB622-DC60-492F-A24D-DB0ADF4F713A}"/>
                  </a:ext>
                </a:extLst>
              </p:cNvPr>
              <p:cNvSpPr txBox="1"/>
              <p:nvPr/>
            </p:nvSpPr>
            <p:spPr>
              <a:xfrm>
                <a:off x="7211041" y="6158600"/>
                <a:ext cx="154675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Photoresist on FR4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D7AFCBFA-9B94-4D15-9C21-DD755888C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22287" y="3645844"/>
                <a:ext cx="1406079" cy="107603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92B201-BEA3-4E24-889E-C230A855A2CA}"/>
                  </a:ext>
                </a:extLst>
              </p:cNvPr>
              <p:cNvSpPr txBox="1"/>
              <p:nvPr/>
            </p:nvSpPr>
            <p:spPr>
              <a:xfrm>
                <a:off x="8429532" y="4798113"/>
                <a:ext cx="156618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Ag &amp; dielectric on LCP</a:t>
                </a: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7FB2939-71FB-45AC-8CB6-FD92DB0AD5CF}"/>
                  </a:ext>
                </a:extLst>
              </p:cNvPr>
              <p:cNvPicPr/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78635" y="5151351"/>
                <a:ext cx="1458723" cy="939045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BE84A3-BCF0-488C-860E-B247FB579C47}"/>
                  </a:ext>
                </a:extLst>
              </p:cNvPr>
              <p:cNvSpPr txBox="1"/>
              <p:nvPr/>
            </p:nvSpPr>
            <p:spPr>
              <a:xfrm>
                <a:off x="8866993" y="6145736"/>
                <a:ext cx="149807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Platinum on Ceramic </a:t>
                </a: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D383D20-ED1C-4604-8FAF-D37D64A33F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316503" y="3667771"/>
                <a:ext cx="1158842" cy="109728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A483BA-8764-4340-B088-2AF5CE338BDE}"/>
                  </a:ext>
                </a:extLst>
              </p:cNvPr>
              <p:cNvSpPr txBox="1"/>
              <p:nvPr/>
            </p:nvSpPr>
            <p:spPr>
              <a:xfrm>
                <a:off x="4316503" y="4802046"/>
                <a:ext cx="112903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Silver on Paper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4420AC0-978E-472C-9AB6-1C2DCE5D95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10443272" y="3411391"/>
                <a:ext cx="1069764" cy="156618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68E7A0-4E83-4225-A0F0-F45CAB489B04}"/>
                  </a:ext>
                </a:extLst>
              </p:cNvPr>
              <p:cNvSpPr txBox="1"/>
              <p:nvPr/>
            </p:nvSpPr>
            <p:spPr>
              <a:xfrm>
                <a:off x="10136201" y="4812376"/>
                <a:ext cx="1757902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Dielectric and Au on Ceramic  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549EE118-D41B-4B1F-994B-86BD134A7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407978" y="5156950"/>
                <a:ext cx="1505225" cy="939045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E749B7-F2DD-4767-98BA-DDAED0FC5F9C}"/>
                  </a:ext>
                </a:extLst>
              </p:cNvPr>
              <p:cNvSpPr txBox="1"/>
              <p:nvPr/>
            </p:nvSpPr>
            <p:spPr>
              <a:xfrm>
                <a:off x="10396030" y="6155418"/>
                <a:ext cx="149807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Silver on PI</a:t>
                </a:r>
              </a:p>
            </p:txBody>
          </p: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5FD3A25A-B48B-4FAC-9D10-50218A00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1952" y="3764490"/>
              <a:ext cx="2080459" cy="1250217"/>
            </a:xfrm>
            <a:prstGeom prst="rect">
              <a:avLst/>
            </a:prstGeom>
          </p:spPr>
        </p:pic>
        <p:pic>
          <p:nvPicPr>
            <p:cNvPr id="86" name="Picture 85" descr="image012">
              <a:extLst>
                <a:ext uri="{FF2B5EF4-FFF2-40B4-BE49-F238E27FC236}">
                  <a16:creationId xmlns:a16="http://schemas.microsoft.com/office/drawing/2014/main" id="{A8F439A1-AAF7-4B23-B891-36574BA86BBD}"/>
                </a:ext>
              </a:extLst>
            </p:cNvPr>
            <p:cNvPicPr/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51952" y="5061826"/>
              <a:ext cx="2142982" cy="1147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7E1368C-AD38-43CE-8996-2CDB0C9CBBC3}"/>
                </a:ext>
              </a:extLst>
            </p:cNvPr>
            <p:cNvSpPr txBox="1"/>
            <p:nvPr/>
          </p:nvSpPr>
          <p:spPr>
            <a:xfrm>
              <a:off x="9973203" y="6274063"/>
              <a:ext cx="212173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Multilayers Leadset</a:t>
              </a:r>
            </a:p>
          </p:txBody>
        </p:sp>
      </p:grpSp>
      <p:pic>
        <p:nvPicPr>
          <p:cNvPr id="89" name="Picture 88" descr="A picture containing indoor, person, holding, photo&#10;&#10;Description automatically generated">
            <a:extLst>
              <a:ext uri="{FF2B5EF4-FFF2-40B4-BE49-F238E27FC236}">
                <a16:creationId xmlns:a16="http://schemas.microsoft.com/office/drawing/2014/main" id="{E0E94900-F9BB-4688-ACC7-E6FDDA0A9E78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48" y="4916758"/>
            <a:ext cx="2201288" cy="165096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0BEEC63-FD2E-4EB1-AE27-DAEAE3041801}"/>
              </a:ext>
            </a:extLst>
          </p:cNvPr>
          <p:cNvSpPr txBox="1"/>
          <p:nvPr/>
        </p:nvSpPr>
        <p:spPr>
          <a:xfrm>
            <a:off x="119326" y="6280463"/>
            <a:ext cx="21217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Large Area Printed Sensors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ED2B698D-1A46-4CB3-9796-BAA5901756C3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26" y="2473626"/>
            <a:ext cx="1458722" cy="972481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16509AF-9552-4D2E-8DA9-E2C2FFEA079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068" y="2470018"/>
            <a:ext cx="2047509" cy="94464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F3A6470-D4CE-44D8-B738-095ED1B3890F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79" y="3482117"/>
            <a:ext cx="2173356" cy="1448904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73CDEC6-C6F9-4DF7-96D6-772C9DC9DD24}"/>
              </a:ext>
            </a:extLst>
          </p:cNvPr>
          <p:cNvSpPr txBox="1"/>
          <p:nvPr/>
        </p:nvSpPr>
        <p:spPr>
          <a:xfrm>
            <a:off x="796264" y="3271598"/>
            <a:ext cx="21217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Confocal Printing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328A98-7E91-4830-B3A4-3F820B403FC7}"/>
              </a:ext>
            </a:extLst>
          </p:cNvPr>
          <p:cNvCxnSpPr>
            <a:cxnSpLocks/>
          </p:cNvCxnSpPr>
          <p:nvPr/>
        </p:nvCxnSpPr>
        <p:spPr>
          <a:xfrm flipV="1">
            <a:off x="1753865" y="3097924"/>
            <a:ext cx="224707" cy="26362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4BE404-80A8-466F-99BB-970F5C8A7BFA}"/>
              </a:ext>
            </a:extLst>
          </p:cNvPr>
          <p:cNvCxnSpPr>
            <a:cxnSpLocks/>
          </p:cNvCxnSpPr>
          <p:nvPr/>
        </p:nvCxnSpPr>
        <p:spPr>
          <a:xfrm flipH="1" flipV="1">
            <a:off x="1178764" y="3165980"/>
            <a:ext cx="192601" cy="15663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CFCD26-E5F1-48AB-9232-A5A6C6F3881E}"/>
              </a:ext>
            </a:extLst>
          </p:cNvPr>
          <p:cNvCxnSpPr>
            <a:cxnSpLocks/>
          </p:cNvCxnSpPr>
          <p:nvPr/>
        </p:nvCxnSpPr>
        <p:spPr>
          <a:xfrm>
            <a:off x="1678650" y="3482117"/>
            <a:ext cx="0" cy="60477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B8AFFC-71DB-4153-BD28-B897574DD8AE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9475" y="2296584"/>
            <a:ext cx="1924555" cy="144890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0627FA7-6737-427D-92EF-712F65192799}"/>
              </a:ext>
            </a:extLst>
          </p:cNvPr>
          <p:cNvSpPr txBox="1"/>
          <p:nvPr/>
        </p:nvSpPr>
        <p:spPr>
          <a:xfrm>
            <a:off x="22704" y="486580"/>
            <a:ext cx="43855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marR="0" lvl="0" indent="-1174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Substantial printing equipment including AJP 5X and 3X, stencil/screen printers, dispensers, and inkjet printers </a:t>
            </a:r>
          </a:p>
          <a:p>
            <a:pPr marL="117475" marR="0" lvl="0" indent="-1174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Laser sintering module (up to 40W) with reducing gas environment and UV curing module as well. </a:t>
            </a:r>
          </a:p>
          <a:p>
            <a:pPr marL="117475" marR="0" lvl="0" indent="-1174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Demonstrated printing different inks on many substrates in planar and 3D complex irregular substrates</a:t>
            </a:r>
          </a:p>
          <a:p>
            <a:pPr marL="117475" marR="0" lvl="0" indent="-1174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PulseForge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Invent photonic sintering, convection ovens,  high temp furnaces, UV expose, laser cutting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6534F0-5F24-408F-A34F-56790A313515}"/>
              </a:ext>
            </a:extLst>
          </p:cNvPr>
          <p:cNvSpPr txBox="1"/>
          <p:nvPr/>
        </p:nvSpPr>
        <p:spPr>
          <a:xfrm>
            <a:off x="119327" y="39537"/>
            <a:ext cx="11982294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of Facilities: Additive Manufacturing -- Printing and Processing</a:t>
            </a:r>
          </a:p>
        </p:txBody>
      </p:sp>
      <p:pic>
        <p:nvPicPr>
          <p:cNvPr id="2" name="Picture 1" descr="A picture containing text, wall, indoor, equipment&#10;&#10;Description automatically generated">
            <a:extLst>
              <a:ext uri="{FF2B5EF4-FFF2-40B4-BE49-F238E27FC236}">
                <a16:creationId xmlns:a16="http://schemas.microsoft.com/office/drawing/2014/main" id="{49EE4CD4-0C33-6094-F32C-C70A49497E1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01876" y="746958"/>
            <a:ext cx="1745289" cy="12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7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>
          <a:extLst>
            <a:ext uri="{FF2B5EF4-FFF2-40B4-BE49-F238E27FC236}">
              <a16:creationId xmlns:a16="http://schemas.microsoft.com/office/drawing/2014/main" id="{113FF72B-C5AA-8B08-E961-E637656D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C432C4-F89B-7E84-5B18-5745A5394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413" y="918493"/>
            <a:ext cx="2389879" cy="2520133"/>
          </a:xfrm>
          <a:prstGeom prst="rect">
            <a:avLst/>
          </a:prstGeom>
        </p:spPr>
      </p:pic>
      <p:sp>
        <p:nvSpPr>
          <p:cNvPr id="63" name="Google Shape;63;p9">
            <a:extLst>
              <a:ext uri="{FF2B5EF4-FFF2-40B4-BE49-F238E27FC236}">
                <a16:creationId xmlns:a16="http://schemas.microsoft.com/office/drawing/2014/main" id="{3C3D252F-77DC-F1D2-6DC3-09C82F7C6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23" y="165213"/>
            <a:ext cx="10783177" cy="66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cap="none" dirty="0"/>
              <a:t>XTPL Ultra-Precise Printing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B1E4B0-F10A-AD49-0D04-4FE9F6972095}"/>
              </a:ext>
            </a:extLst>
          </p:cNvPr>
          <p:cNvSpPr txBox="1"/>
          <p:nvPr/>
        </p:nvSpPr>
        <p:spPr>
          <a:xfrm>
            <a:off x="491058" y="891111"/>
            <a:ext cx="3851887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XTPL _ Delta Printing System </a:t>
            </a:r>
          </a:p>
          <a:p>
            <a:pPr marL="4000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High resolution printing method.</a:t>
            </a:r>
          </a:p>
          <a:p>
            <a:pPr marL="4000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Combines high-precision pressure control and axes.</a:t>
            </a:r>
          </a:p>
          <a:p>
            <a:pPr marL="4000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Flexible glass capillary tips.</a:t>
            </a:r>
          </a:p>
          <a:p>
            <a:pPr marL="4000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Ink: Heraeus RP Au 041008/HT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(high temperature Au ink)</a:t>
            </a:r>
          </a:p>
          <a:p>
            <a:pPr marL="285750" marR="0" lvl="0" indent="-1174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2AC23-F4FB-EC61-056C-8392090FF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813" y="1992469"/>
            <a:ext cx="2265409" cy="2439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E9F8CE-2054-203D-FBC1-79D0B6522E74}"/>
              </a:ext>
            </a:extLst>
          </p:cNvPr>
          <p:cNvSpPr txBox="1"/>
          <p:nvPr/>
        </p:nvSpPr>
        <p:spPr>
          <a:xfrm>
            <a:off x="1186865" y="4452350"/>
            <a:ext cx="1607490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XTPL Printer at CAMM</a:t>
            </a:r>
          </a:p>
        </p:txBody>
      </p:sp>
      <p:pic>
        <p:nvPicPr>
          <p:cNvPr id="2" name="IMG_0310">
            <a:hlinkClick r:id="" action="ppaction://media"/>
            <a:extLst>
              <a:ext uri="{FF2B5EF4-FFF2-40B4-BE49-F238E27FC236}">
                <a16:creationId xmlns:a16="http://schemas.microsoft.com/office/drawing/2014/main" id="{C7A0E27D-E8E4-F3C4-8AE4-D7276D1FD6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45539" y="4738991"/>
            <a:ext cx="2389879" cy="1344307"/>
          </a:xfrm>
          <a:prstGeom prst="rect">
            <a:avLst/>
          </a:prstGeom>
        </p:spPr>
      </p:pic>
      <p:pic>
        <p:nvPicPr>
          <p:cNvPr id="4" name="IMG_0311">
            <a:hlinkClick r:id="" action="ppaction://media"/>
            <a:extLst>
              <a:ext uri="{FF2B5EF4-FFF2-40B4-BE49-F238E27FC236}">
                <a16:creationId xmlns:a16="http://schemas.microsoft.com/office/drawing/2014/main" id="{A156621B-61B2-C1E2-7852-994FBBDF24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745" y="4738991"/>
            <a:ext cx="2389879" cy="13443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31048C-49D1-E726-39DE-F189C89FBA9C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3653921" y="2562135"/>
            <a:ext cx="408960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E216E0-51FD-E9E5-028D-8D38355C368F}"/>
              </a:ext>
            </a:extLst>
          </p:cNvPr>
          <p:cNvSpPr txBox="1"/>
          <p:nvPr/>
        </p:nvSpPr>
        <p:spPr>
          <a:xfrm>
            <a:off x="3172145" y="2362080"/>
            <a:ext cx="8907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X-axis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3FAB0-B01C-F56E-05DD-77D263089184}"/>
              </a:ext>
            </a:extLst>
          </p:cNvPr>
          <p:cNvSpPr txBox="1"/>
          <p:nvPr/>
        </p:nvSpPr>
        <p:spPr>
          <a:xfrm>
            <a:off x="6043092" y="2638528"/>
            <a:ext cx="8907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Y-axis camera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A83D8D-37D5-5E34-7F6C-F028CD116BCC}"/>
              </a:ext>
            </a:extLst>
          </p:cNvPr>
          <p:cNvCxnSpPr>
            <a:cxnSpLocks/>
          </p:cNvCxnSpPr>
          <p:nvPr/>
        </p:nvCxnSpPr>
        <p:spPr>
          <a:xfrm flipH="1">
            <a:off x="5505082" y="2790875"/>
            <a:ext cx="570210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FE6387-36A0-A1C3-BA78-BD24DC108071}"/>
              </a:ext>
            </a:extLst>
          </p:cNvPr>
          <p:cNvSpPr txBox="1"/>
          <p:nvPr/>
        </p:nvSpPr>
        <p:spPr>
          <a:xfrm>
            <a:off x="6059192" y="3038638"/>
            <a:ext cx="8907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Light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594C26-0E6C-855A-55CF-F7175918E6B5}"/>
              </a:ext>
            </a:extLst>
          </p:cNvPr>
          <p:cNvCxnSpPr>
            <a:cxnSpLocks/>
          </p:cNvCxnSpPr>
          <p:nvPr/>
        </p:nvCxnSpPr>
        <p:spPr>
          <a:xfrm flipH="1">
            <a:off x="5521182" y="3143277"/>
            <a:ext cx="570210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49F620-18D7-4720-9ACC-B8BFC7DC2707}"/>
              </a:ext>
            </a:extLst>
          </p:cNvPr>
          <p:cNvCxnSpPr>
            <a:cxnSpLocks/>
          </p:cNvCxnSpPr>
          <p:nvPr/>
        </p:nvCxnSpPr>
        <p:spPr>
          <a:xfrm>
            <a:off x="4039751" y="3161748"/>
            <a:ext cx="524346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0CE433-47B5-E2C8-E7F4-C8ECA304EB04}"/>
              </a:ext>
            </a:extLst>
          </p:cNvPr>
          <p:cNvSpPr txBox="1"/>
          <p:nvPr/>
        </p:nvSpPr>
        <p:spPr>
          <a:xfrm>
            <a:off x="3620293" y="3039067"/>
            <a:ext cx="481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7CD9FB-C1E5-EE8D-3C23-E44109E57CA3}"/>
              </a:ext>
            </a:extLst>
          </p:cNvPr>
          <p:cNvCxnSpPr>
            <a:cxnSpLocks/>
          </p:cNvCxnSpPr>
          <p:nvPr/>
        </p:nvCxnSpPr>
        <p:spPr>
          <a:xfrm flipH="1">
            <a:off x="5091604" y="3346439"/>
            <a:ext cx="570210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E4C067-4886-BBAE-65A9-22069B3A6106}"/>
              </a:ext>
            </a:extLst>
          </p:cNvPr>
          <p:cNvSpPr txBox="1"/>
          <p:nvPr/>
        </p:nvSpPr>
        <p:spPr>
          <a:xfrm>
            <a:off x="5677914" y="3232539"/>
            <a:ext cx="1206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Flexible glass capillary tip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D7EFE0-9395-984A-549A-A5BC75064B4A}"/>
              </a:ext>
            </a:extLst>
          </p:cNvPr>
          <p:cNvCxnSpPr>
            <a:cxnSpLocks/>
          </p:cNvCxnSpPr>
          <p:nvPr/>
        </p:nvCxnSpPr>
        <p:spPr>
          <a:xfrm>
            <a:off x="4101723" y="2870596"/>
            <a:ext cx="724547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330376-715E-C0E4-3469-63B9159950D6}"/>
              </a:ext>
            </a:extLst>
          </p:cNvPr>
          <p:cNvSpPr txBox="1"/>
          <p:nvPr/>
        </p:nvSpPr>
        <p:spPr>
          <a:xfrm>
            <a:off x="3173944" y="2679361"/>
            <a:ext cx="1169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High-precision pressure inlet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67F989-2DB4-C051-58BE-15C29EFB3253}"/>
              </a:ext>
            </a:extLst>
          </p:cNvPr>
          <p:cNvSpPr txBox="1"/>
          <p:nvPr/>
        </p:nvSpPr>
        <p:spPr>
          <a:xfrm>
            <a:off x="3903895" y="3598799"/>
            <a:ext cx="1971848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XTPL Printhead Schematic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90CB69E-557D-4854-607F-9D07EF6C77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6858" y="1308092"/>
            <a:ext cx="2698756" cy="9084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0BE789B-FF5A-9040-5473-FB8F53EF76A4}"/>
              </a:ext>
            </a:extLst>
          </p:cNvPr>
          <p:cNvSpPr txBox="1"/>
          <p:nvPr/>
        </p:nvSpPr>
        <p:spPr>
          <a:xfrm>
            <a:off x="7398354" y="1976992"/>
            <a:ext cx="11732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mm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E3BE4C-B89F-CE51-3461-B931C82ECACD}"/>
              </a:ext>
            </a:extLst>
          </p:cNvPr>
          <p:cNvCxnSpPr>
            <a:cxnSpLocks/>
          </p:cNvCxnSpPr>
          <p:nvPr/>
        </p:nvCxnSpPr>
        <p:spPr>
          <a:xfrm>
            <a:off x="7081036" y="2027962"/>
            <a:ext cx="180786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1A167C-D1BA-2C73-3297-D16600C1494E}"/>
              </a:ext>
            </a:extLst>
          </p:cNvPr>
          <p:cNvCxnSpPr>
            <a:cxnSpLocks/>
          </p:cNvCxnSpPr>
          <p:nvPr/>
        </p:nvCxnSpPr>
        <p:spPr>
          <a:xfrm>
            <a:off x="6630195" y="1680034"/>
            <a:ext cx="52689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5B4DA7-9754-8730-FBCC-81F7722EA70E}"/>
              </a:ext>
            </a:extLst>
          </p:cNvPr>
          <p:cNvCxnSpPr>
            <a:cxnSpLocks/>
          </p:cNvCxnSpPr>
          <p:nvPr/>
        </p:nvCxnSpPr>
        <p:spPr>
          <a:xfrm>
            <a:off x="6703673" y="1707575"/>
            <a:ext cx="0" cy="47098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885A194-AA4C-C95D-9BBC-FB9C32C08060}"/>
              </a:ext>
            </a:extLst>
          </p:cNvPr>
          <p:cNvSpPr txBox="1"/>
          <p:nvPr/>
        </p:nvSpPr>
        <p:spPr>
          <a:xfrm rot="16200000">
            <a:off x="6496397" y="1827477"/>
            <a:ext cx="637582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0.5 mm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522F29-A692-6526-920F-E6FB336A04EC}"/>
              </a:ext>
            </a:extLst>
          </p:cNvPr>
          <p:cNvSpPr txBox="1"/>
          <p:nvPr/>
        </p:nvSpPr>
        <p:spPr>
          <a:xfrm>
            <a:off x="7504786" y="1308092"/>
            <a:ext cx="960366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Design-01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260238-25A8-9B37-0BBD-4C04C6BD80E0}"/>
              </a:ext>
            </a:extLst>
          </p:cNvPr>
          <p:cNvSpPr txBox="1"/>
          <p:nvPr/>
        </p:nvSpPr>
        <p:spPr>
          <a:xfrm>
            <a:off x="6449610" y="882530"/>
            <a:ext cx="2421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Characterization: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C027181-1E50-FA86-4241-C755700E13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1032" y="978021"/>
            <a:ext cx="2629437" cy="158046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1743AED-62C7-BF36-7FC5-3788B59E148D}"/>
              </a:ext>
            </a:extLst>
          </p:cNvPr>
          <p:cNvSpPr txBox="1"/>
          <p:nvPr/>
        </p:nvSpPr>
        <p:spPr>
          <a:xfrm>
            <a:off x="6543829" y="1476746"/>
            <a:ext cx="637582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0.5 mm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58D4F5-3BEF-2EA5-C928-D56D3372BF3D}"/>
              </a:ext>
            </a:extLst>
          </p:cNvPr>
          <p:cNvSpPr txBox="1"/>
          <p:nvPr/>
        </p:nvSpPr>
        <p:spPr>
          <a:xfrm>
            <a:off x="9832178" y="2572776"/>
            <a:ext cx="1867143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Printed Traces Conductivity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05BA13-90F6-DB42-5703-B05309150A58}"/>
              </a:ext>
            </a:extLst>
          </p:cNvPr>
          <p:cNvSpPr txBox="1"/>
          <p:nvPr/>
        </p:nvSpPr>
        <p:spPr>
          <a:xfrm>
            <a:off x="6531383" y="2305819"/>
            <a:ext cx="29071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Average conductivity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2.7X10^7 S/m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67.5%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bulk gold</a:t>
            </a:r>
          </a:p>
          <a:p>
            <a:pPr marL="285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F40021-DF0D-030C-1D44-67A33680DEFA}"/>
              </a:ext>
            </a:extLst>
          </p:cNvPr>
          <p:cNvSpPr txBox="1"/>
          <p:nvPr/>
        </p:nvSpPr>
        <p:spPr>
          <a:xfrm>
            <a:off x="7112350" y="4239995"/>
            <a:ext cx="1371068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50X Magnification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E4DD3B7-59D0-BD0A-BFEF-9B4CEDC91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2921" y="2733695"/>
            <a:ext cx="1576857" cy="14545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8FC0EBC-74B3-B797-EA3D-525ADD8015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06799" y="2910574"/>
            <a:ext cx="2625221" cy="1305981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AA5A6F-D9BC-AE80-0D2F-A4A1037CB473}"/>
              </a:ext>
            </a:extLst>
          </p:cNvPr>
          <p:cNvCxnSpPr>
            <a:cxnSpLocks/>
          </p:cNvCxnSpPr>
          <p:nvPr/>
        </p:nvCxnSpPr>
        <p:spPr>
          <a:xfrm>
            <a:off x="8296218" y="2985763"/>
            <a:ext cx="0" cy="8382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B4F61AE-0339-4BA9-FFEA-ECD0F7884245}"/>
              </a:ext>
            </a:extLst>
          </p:cNvPr>
          <p:cNvCxnSpPr>
            <a:cxnSpLocks/>
          </p:cNvCxnSpPr>
          <p:nvPr/>
        </p:nvCxnSpPr>
        <p:spPr>
          <a:xfrm>
            <a:off x="8296218" y="3432579"/>
            <a:ext cx="8105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DA9C60D-E451-3AA3-27B1-87E857D9AB1E}"/>
              </a:ext>
            </a:extLst>
          </p:cNvPr>
          <p:cNvSpPr txBox="1"/>
          <p:nvPr/>
        </p:nvSpPr>
        <p:spPr>
          <a:xfrm>
            <a:off x="10029395" y="4273044"/>
            <a:ext cx="969945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Trace profile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A7DF0F0-946F-A4CD-CE3D-9C4D1340EF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1383" y="4599603"/>
            <a:ext cx="2830852" cy="105730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8F72082-23F3-CFCB-D38A-44FA38C67BBE}"/>
              </a:ext>
            </a:extLst>
          </p:cNvPr>
          <p:cNvSpPr txBox="1"/>
          <p:nvPr/>
        </p:nvSpPr>
        <p:spPr>
          <a:xfrm>
            <a:off x="7532954" y="4599603"/>
            <a:ext cx="960366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Design-02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CC868F-F94B-4A14-2F1B-3130C031E4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94892" y="4575460"/>
            <a:ext cx="2204430" cy="166217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444D46B-47E2-BC29-982A-CBDA2CCA396C}"/>
              </a:ext>
            </a:extLst>
          </p:cNvPr>
          <p:cNvSpPr txBox="1"/>
          <p:nvPr/>
        </p:nvSpPr>
        <p:spPr>
          <a:xfrm>
            <a:off x="7636721" y="5714407"/>
            <a:ext cx="13573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 of gold particle free ink after firing (15K Mag.)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ACCC6D0-BDC7-D374-FC20-184A58A969EF}"/>
              </a:ext>
            </a:extLst>
          </p:cNvPr>
          <p:cNvSpPr txBox="1"/>
          <p:nvPr/>
        </p:nvSpPr>
        <p:spPr>
          <a:xfrm>
            <a:off x="3187265" y="3817756"/>
            <a:ext cx="336699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marR="0" lvl="0" indent="-2143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000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Firing</a:t>
            </a:r>
            <a:r>
              <a:rPr kumimoji="0" lang="en-US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</a:p>
          <a:p>
            <a:pPr marL="214313" marR="0" lvl="0" indent="-2143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Drying the printed samples in the box oven at 90°C for 15 mins.</a:t>
            </a:r>
          </a:p>
          <a:p>
            <a:pPr marL="214313" marR="0" lvl="0" indent="-2143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Firing the samples at 850°C for 10 mins in high temperature furnace.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3FAB1D-99BA-A99A-D464-E0F884EBDE62}"/>
              </a:ext>
            </a:extLst>
          </p:cNvPr>
          <p:cNvCxnSpPr>
            <a:cxnSpLocks/>
          </p:cNvCxnSpPr>
          <p:nvPr/>
        </p:nvCxnSpPr>
        <p:spPr>
          <a:xfrm>
            <a:off x="8888904" y="5991406"/>
            <a:ext cx="7035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DA9A977-524D-11A3-7073-09CA8C210F4F}"/>
              </a:ext>
            </a:extLst>
          </p:cNvPr>
          <p:cNvSpPr txBox="1"/>
          <p:nvPr/>
        </p:nvSpPr>
        <p:spPr>
          <a:xfrm>
            <a:off x="11027818" y="5879979"/>
            <a:ext cx="10526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15K Mag.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0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1C344-C4C8-4E6A-81C0-FF267BD7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3CB62-55C7-4EC2-BE86-4D2627270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71298-557D-40B5-8AA6-E556C8096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1200" y="139700"/>
            <a:ext cx="10783888" cy="663575"/>
          </a:xfrm>
        </p:spPr>
        <p:txBody>
          <a:bodyPr>
            <a:normAutofit/>
          </a:bodyPr>
          <a:lstStyle/>
          <a:p>
            <a:pPr algn="ctr"/>
            <a:r>
              <a:rPr lang="en-US" sz="3200" cap="none" dirty="0">
                <a:latin typeface="+mn-lt"/>
              </a:rPr>
              <a:t>Progress In Advanced Printing Technologies (Micro Dispensing)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3ABC7A-DC96-4BD6-8A4C-2F9A301B4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3" y="960059"/>
            <a:ext cx="3250606" cy="52633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1FAB46-8875-4DE5-BE11-CE02157AF8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684"/>
          <a:stretch/>
        </p:blipFill>
        <p:spPr>
          <a:xfrm>
            <a:off x="3137920" y="4016924"/>
            <a:ext cx="5845746" cy="21314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B496822-E96E-4B4F-B28D-63F9CF08F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158"/>
          <a:stretch/>
        </p:blipFill>
        <p:spPr>
          <a:xfrm>
            <a:off x="2900824" y="874734"/>
            <a:ext cx="2873830" cy="18138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7928E2-EE52-453A-91DD-D4CE160DF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368" y="1818735"/>
            <a:ext cx="3331346" cy="23614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533C6E4-322E-4893-AD22-68266CA1EB70}"/>
              </a:ext>
            </a:extLst>
          </p:cNvPr>
          <p:cNvSpPr txBox="1"/>
          <p:nvPr/>
        </p:nvSpPr>
        <p:spPr>
          <a:xfrm>
            <a:off x="8983666" y="5236687"/>
            <a:ext cx="281484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Łysień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Mateusz, et al. "High-resolution deposition of conductive and insulating materials at micrometer scale on complex substrates."  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Scientific Reports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12.1 (2022): 9327.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45E5B-F7DE-423A-991D-D3E409B94F1E}"/>
              </a:ext>
            </a:extLst>
          </p:cNvPr>
          <p:cNvSpPr txBox="1"/>
          <p:nvPr/>
        </p:nvSpPr>
        <p:spPr>
          <a:xfrm>
            <a:off x="6515920" y="777195"/>
            <a:ext cx="5494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XTPL® Delta Printing System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 AM 3D printer that uses Ultra Precision Deposition (UPD) technology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40F91-E681-410E-A0DC-BE009A81A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713" y="1645929"/>
            <a:ext cx="4069667" cy="2085285"/>
          </a:xfrm>
          <a:prstGeom prst="rect">
            <a:avLst/>
          </a:prstGeom>
        </p:spPr>
      </p:pic>
      <p:pic>
        <p:nvPicPr>
          <p:cNvPr id="4" name="Picture 3" descr="A group of men standing in a room&#10;&#10;Description automatically generated">
            <a:extLst>
              <a:ext uri="{FF2B5EF4-FFF2-40B4-BE49-F238E27FC236}">
                <a16:creationId xmlns:a16="http://schemas.microsoft.com/office/drawing/2014/main" id="{5E09C8CB-56C7-38B5-556C-6EF842EF35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403" y="3821228"/>
            <a:ext cx="402336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DAEFFB-8805-1B9F-476C-F12732110A7D}"/>
              </a:ext>
            </a:extLst>
          </p:cNvPr>
          <p:cNvSpPr txBox="1"/>
          <p:nvPr/>
        </p:nvSpPr>
        <p:spPr>
          <a:xfrm>
            <a:off x="842435" y="90320"/>
            <a:ext cx="10452329" cy="47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Ink Continuity and Printing Interconnects on Irregular Surfaces (2/2)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CBAA8-AECB-08C0-745C-A43B758E2476}"/>
              </a:ext>
            </a:extLst>
          </p:cNvPr>
          <p:cNvSpPr txBox="1"/>
          <p:nvPr/>
        </p:nvSpPr>
        <p:spPr>
          <a:xfrm>
            <a:off x="537709" y="597453"/>
            <a:ext cx="364118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Printing on Si Dies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 interconnects were printed from the Si die into the PET substrate.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μm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diameter pads (25 nos.) and 300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μm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ones (12 nos.) were printed to investigate the footprint area that can be obtained on 3x3 mm Si die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13C6E-5D6B-07AF-0C9E-57C5AB16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232" y="1179249"/>
            <a:ext cx="3106507" cy="24852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96F2A-1C8A-0E4D-BD9B-6B8CECADE2CA}"/>
              </a:ext>
            </a:extLst>
          </p:cNvPr>
          <p:cNvCxnSpPr>
            <a:cxnSpLocks/>
          </p:cNvCxnSpPr>
          <p:nvPr/>
        </p:nvCxnSpPr>
        <p:spPr>
          <a:xfrm flipH="1" flipV="1">
            <a:off x="6149388" y="2701925"/>
            <a:ext cx="562077" cy="4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D5FA89-067B-2642-C2AF-E32005707756}"/>
              </a:ext>
            </a:extLst>
          </p:cNvPr>
          <p:cNvSpPr txBox="1"/>
          <p:nvPr/>
        </p:nvSpPr>
        <p:spPr>
          <a:xfrm>
            <a:off x="6608067" y="2465640"/>
            <a:ext cx="88907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3X3mm Si die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09136-5C24-6220-75B6-342539A0F644}"/>
              </a:ext>
            </a:extLst>
          </p:cNvPr>
          <p:cNvSpPr txBox="1"/>
          <p:nvPr/>
        </p:nvSpPr>
        <p:spPr>
          <a:xfrm>
            <a:off x="6316956" y="1177530"/>
            <a:ext cx="1085616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NEA123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F22B7-2D1C-7CB4-EA61-57C034430416}"/>
              </a:ext>
            </a:extLst>
          </p:cNvPr>
          <p:cNvCxnSpPr>
            <a:cxnSpLocks/>
          </p:cNvCxnSpPr>
          <p:nvPr/>
        </p:nvCxnSpPr>
        <p:spPr>
          <a:xfrm flipH="1">
            <a:off x="6581328" y="1439091"/>
            <a:ext cx="249822" cy="374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D208A28-0558-1494-346F-84CB5DA1497D}"/>
              </a:ext>
            </a:extLst>
          </p:cNvPr>
          <p:cNvSpPr txBox="1"/>
          <p:nvPr/>
        </p:nvSpPr>
        <p:spPr>
          <a:xfrm>
            <a:off x="4347538" y="3158395"/>
            <a:ext cx="130697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Printed Ag ink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86C7E7-3EAF-B5EC-A5EA-65A2C17B44F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5001027" y="2650570"/>
            <a:ext cx="0" cy="507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2DF9283-DD2C-F0D5-F0B5-561752A3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080" y="4090076"/>
            <a:ext cx="3594591" cy="17914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8A0AC4-8158-24A2-2FC8-3F22F278A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202" y="1177733"/>
            <a:ext cx="2737091" cy="24672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2F9AF0-6FCC-39DC-69CF-2C8BB3B99EA5}"/>
              </a:ext>
            </a:extLst>
          </p:cNvPr>
          <p:cNvSpPr txBox="1"/>
          <p:nvPr/>
        </p:nvSpPr>
        <p:spPr>
          <a:xfrm>
            <a:off x="9746676" y="1272609"/>
            <a:ext cx="971159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NEA123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D6DE6E-16A2-D318-9827-6CB15332F8B7}"/>
              </a:ext>
            </a:extLst>
          </p:cNvPr>
          <p:cNvCxnSpPr>
            <a:cxnSpLocks/>
          </p:cNvCxnSpPr>
          <p:nvPr/>
        </p:nvCxnSpPr>
        <p:spPr>
          <a:xfrm flipH="1">
            <a:off x="9892818" y="1553597"/>
            <a:ext cx="312285" cy="333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9E8621-63D3-DB77-DE48-0E9FAE30D2A1}"/>
              </a:ext>
            </a:extLst>
          </p:cNvPr>
          <p:cNvCxnSpPr>
            <a:cxnSpLocks/>
          </p:cNvCxnSpPr>
          <p:nvPr/>
        </p:nvCxnSpPr>
        <p:spPr>
          <a:xfrm flipH="1">
            <a:off x="9423984" y="2881104"/>
            <a:ext cx="4965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75FD35-33A2-8520-1AAA-DBF441DB1EC5}"/>
              </a:ext>
            </a:extLst>
          </p:cNvPr>
          <p:cNvCxnSpPr>
            <a:cxnSpLocks/>
          </p:cNvCxnSpPr>
          <p:nvPr/>
        </p:nvCxnSpPr>
        <p:spPr>
          <a:xfrm flipV="1">
            <a:off x="8459073" y="2662661"/>
            <a:ext cx="0" cy="5492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541B87B-B57C-EAC5-D891-6AB90CF0549C}"/>
              </a:ext>
            </a:extLst>
          </p:cNvPr>
          <p:cNvSpPr txBox="1"/>
          <p:nvPr/>
        </p:nvSpPr>
        <p:spPr>
          <a:xfrm>
            <a:off x="7963244" y="3138539"/>
            <a:ext cx="101719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Printed Ag ink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50461-13A4-A672-176C-5F5FC9D5644E}"/>
              </a:ext>
            </a:extLst>
          </p:cNvPr>
          <p:cNvSpPr txBox="1"/>
          <p:nvPr/>
        </p:nvSpPr>
        <p:spPr>
          <a:xfrm>
            <a:off x="9789049" y="2607511"/>
            <a:ext cx="92878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3X3mm Si die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31F7-4FBE-CCF4-5117-2DCEEF4B76FE}"/>
              </a:ext>
            </a:extLst>
          </p:cNvPr>
          <p:cNvSpPr txBox="1"/>
          <p:nvPr/>
        </p:nvSpPr>
        <p:spPr>
          <a:xfrm>
            <a:off x="5772591" y="3743170"/>
            <a:ext cx="1648421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 pads (200</a:t>
            </a:r>
            <a:r>
              <a:rPr kumimoji="0" lang="el-G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μ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A68CE4-4059-314A-D234-8B59295E4FD1}"/>
              </a:ext>
            </a:extLst>
          </p:cNvPr>
          <p:cNvSpPr txBox="1"/>
          <p:nvPr/>
        </p:nvSpPr>
        <p:spPr>
          <a:xfrm>
            <a:off x="8603461" y="3728685"/>
            <a:ext cx="1445499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12  pads (300</a:t>
            </a:r>
            <a:r>
              <a:rPr kumimoji="0" lang="el-G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μ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4E4365D-EE48-9487-A562-002461AF96FC}"/>
              </a:ext>
            </a:extLst>
          </p:cNvPr>
          <p:cNvSpPr/>
          <p:nvPr/>
        </p:nvSpPr>
        <p:spPr>
          <a:xfrm>
            <a:off x="5637341" y="2924259"/>
            <a:ext cx="132537" cy="2471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E4175-0BC7-6195-3494-219FA15BEC2F}"/>
              </a:ext>
            </a:extLst>
          </p:cNvPr>
          <p:cNvSpPr txBox="1"/>
          <p:nvPr/>
        </p:nvSpPr>
        <p:spPr>
          <a:xfrm>
            <a:off x="9789049" y="1926549"/>
            <a:ext cx="10171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300</a:t>
            </a:r>
            <a:r>
              <a:rPr kumimoji="0" lang="el-GR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μ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 pads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6C7F28-EA3E-4AA5-0D92-A06B64B2FA15}"/>
              </a:ext>
            </a:extLst>
          </p:cNvPr>
          <p:cNvCxnSpPr>
            <a:cxnSpLocks/>
          </p:cNvCxnSpPr>
          <p:nvPr/>
        </p:nvCxnSpPr>
        <p:spPr>
          <a:xfrm flipH="1" flipV="1">
            <a:off x="9385580" y="2148722"/>
            <a:ext cx="562077" cy="4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A18484-E4E1-6C69-067F-7737CF580AE2}"/>
              </a:ext>
            </a:extLst>
          </p:cNvPr>
          <p:cNvSpPr txBox="1"/>
          <p:nvPr/>
        </p:nvSpPr>
        <p:spPr>
          <a:xfrm>
            <a:off x="6544005" y="1825964"/>
            <a:ext cx="10171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</a:t>
            </a:r>
            <a:r>
              <a:rPr kumimoji="0" lang="el-GR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μ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 pads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CF653F-BC51-FA24-4BA1-171A44EA3226}"/>
              </a:ext>
            </a:extLst>
          </p:cNvPr>
          <p:cNvCxnSpPr>
            <a:cxnSpLocks/>
          </p:cNvCxnSpPr>
          <p:nvPr/>
        </p:nvCxnSpPr>
        <p:spPr>
          <a:xfrm flipH="1" flipV="1">
            <a:off x="6177859" y="2085465"/>
            <a:ext cx="562077" cy="4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78559A76-A5D8-BE48-A3FA-0470373FF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74" y="2503626"/>
            <a:ext cx="2919185" cy="27281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C68DFC2-B632-065E-8967-AEF154919046}"/>
              </a:ext>
            </a:extLst>
          </p:cNvPr>
          <p:cNvSpPr txBox="1"/>
          <p:nvPr/>
        </p:nvSpPr>
        <p:spPr>
          <a:xfrm>
            <a:off x="761242" y="5275229"/>
            <a:ext cx="3037756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Printed daisy chain between dog bone pads on Si die and PET substrate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3F15972-2658-8D0D-7DEA-0959A2F500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1083" y="2716690"/>
            <a:ext cx="1016581" cy="18715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7B553A0-DDCF-75C0-95C9-0DEC6BFBFF57}"/>
              </a:ext>
            </a:extLst>
          </p:cNvPr>
          <p:cNvSpPr txBox="1"/>
          <p:nvPr/>
        </p:nvSpPr>
        <p:spPr>
          <a:xfrm>
            <a:off x="3913765" y="4226996"/>
            <a:ext cx="34361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daisy chain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was printed to link several test pads in a sequential chain.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average resistance at different sides of the daisy chain is 32.4 Ω, which demonstrates the stability of printed silver particle-free ink over irregular objects.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AF92F-8646-1B8E-5A28-1819E2054A52}"/>
              </a:ext>
            </a:extLst>
          </p:cNvPr>
          <p:cNvSpPr txBox="1"/>
          <p:nvPr/>
        </p:nvSpPr>
        <p:spPr>
          <a:xfrm>
            <a:off x="8047853" y="6021648"/>
            <a:ext cx="2401040" cy="3262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0.380 µm lines thickness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75312-B24E-80D8-82C9-9A582B0893E9}"/>
              </a:ext>
            </a:extLst>
          </p:cNvPr>
          <p:cNvSpPr txBox="1"/>
          <p:nvPr/>
        </p:nvSpPr>
        <p:spPr>
          <a:xfrm>
            <a:off x="4667715" y="540937"/>
            <a:ext cx="28934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2148" marR="0" lvl="0" indent="-27214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Printing with 3 layers</a:t>
            </a:r>
          </a:p>
          <a:p>
            <a:pPr marL="272148" marR="0" lvl="0" indent="-27214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Cured at 140°C for 1 hr.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1B784-DAB0-1D65-2E73-B44EDB7F54D7}"/>
              </a:ext>
            </a:extLst>
          </p:cNvPr>
          <p:cNvSpPr txBox="1"/>
          <p:nvPr/>
        </p:nvSpPr>
        <p:spPr>
          <a:xfrm>
            <a:off x="7670884" y="671822"/>
            <a:ext cx="3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35 µm wide circuit lines are 5-7 ohms</a:t>
            </a:r>
          </a:p>
        </p:txBody>
      </p:sp>
    </p:spTree>
    <p:extLst>
      <p:ext uri="{BB962C8B-B14F-4D97-AF65-F5344CB8AC3E}">
        <p14:creationId xmlns:p14="http://schemas.microsoft.com/office/powerpoint/2010/main" val="22313834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1593</Words>
  <Application>Microsoft Macintosh PowerPoint</Application>
  <PresentationFormat>Widescreen</PresentationFormat>
  <Paragraphs>240</Paragraphs>
  <Slides>15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Calibri Light</vt:lpstr>
      <vt:lpstr>Garamond</vt:lpstr>
      <vt:lpstr>Times New Roman</vt:lpstr>
      <vt:lpstr>Wingdings</vt:lpstr>
      <vt:lpstr>1_Office Theme</vt:lpstr>
      <vt:lpstr>8_Office Theme</vt:lpstr>
      <vt:lpstr>9_Office Theme</vt:lpstr>
      <vt:lpstr>7_Office Theme</vt:lpstr>
      <vt:lpstr>3_Office Theme</vt:lpstr>
      <vt:lpstr>2_Office Theme</vt:lpstr>
      <vt:lpstr> Enabling hybrid and additive approaches to medical and industrial devices  Mark D. Poliks SUNY Distinguished Professor Empire Innovation Professor Director, Center for Advanced Microelectronics Manufacturing A New York State Center of Advanced Technology New York Node, NextFlex Manufacturing USA  Binghamton University, State University of New York mpoliks@binghamton.edu 607-727-7104 (mobile)  </vt:lpstr>
      <vt:lpstr>S3IP Organization Chart</vt:lpstr>
      <vt:lpstr>Center for Advanced Microelectronics Manufacturing</vt:lpstr>
      <vt:lpstr>PowerPoint Presentation</vt:lpstr>
      <vt:lpstr>PowerPoint Presentation</vt:lpstr>
      <vt:lpstr>PowerPoint Presentation</vt:lpstr>
      <vt:lpstr>XTPL Ultra-Precise Printing</vt:lpstr>
      <vt:lpstr>Progress In Advanced Printing Technologies (Micro Dispensing) </vt:lpstr>
      <vt:lpstr>PowerPoint Presentation</vt:lpstr>
      <vt:lpstr>Vital Signs Patch</vt:lpstr>
      <vt:lpstr>Human Subject Testing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Poliks</dc:creator>
  <cp:lastModifiedBy>Mark Poliks</cp:lastModifiedBy>
  <cp:revision>2</cp:revision>
  <dcterms:created xsi:type="dcterms:W3CDTF">2025-04-28T16:49:42Z</dcterms:created>
  <dcterms:modified xsi:type="dcterms:W3CDTF">2025-04-28T17:01:15Z</dcterms:modified>
</cp:coreProperties>
</file>